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8" r:id="rId3"/>
    <p:sldId id="259" r:id="rId4"/>
    <p:sldId id="260" r:id="rId5"/>
    <p:sldId id="261" r:id="rId6"/>
    <p:sldId id="262" r:id="rId7"/>
    <p:sldId id="263" r:id="rId8"/>
    <p:sldId id="264" r:id="rId9"/>
    <p:sldId id="271" r:id="rId10"/>
    <p:sldId id="265" r:id="rId11"/>
    <p:sldId id="266" r:id="rId12"/>
    <p:sldId id="270" r:id="rId13"/>
    <p:sldId id="267" r:id="rId14"/>
    <p:sldId id="268" r:id="rId15"/>
    <p:sldId id="269"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91" r:id="rId32"/>
    <p:sldId id="287" r:id="rId33"/>
    <p:sldId id="288" r:id="rId34"/>
    <p:sldId id="289" r:id="rId35"/>
    <p:sldId id="290" r:id="rId36"/>
    <p:sldId id="292" r:id="rId37"/>
    <p:sldId id="293" r:id="rId38"/>
    <p:sldId id="294" r:id="rId39"/>
    <p:sldId id="295" r:id="rId40"/>
    <p:sldId id="296" r:id="rId41"/>
    <p:sldId id="297" r:id="rId42"/>
    <p:sldId id="298" r:id="rId43"/>
    <p:sldId id="29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ACA502-A10F-4D74-B818-68987E3A9659}"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94C9D420-AED9-492D-A0B5-F7AEE682FACD}">
      <dgm:prSet/>
      <dgm:spPr/>
      <dgm:t>
        <a:bodyPr/>
        <a:lstStyle/>
        <a:p>
          <a:r>
            <a:rPr lang="en-US" b="1" dirty="0"/>
            <a:t>The scope of the "Housing Property Data Management Project" is to ensure</a:t>
          </a:r>
          <a:r>
            <a:rPr lang="en-US" dirty="0"/>
            <a:t>:</a:t>
          </a:r>
        </a:p>
      </dgm:t>
    </dgm:pt>
    <dgm:pt modelId="{E5DE9261-A59F-4C32-A1F7-6C8D6BA0028C}" type="parTrans" cxnId="{E5687991-87CF-4012-B727-3D8B1FF0EF28}">
      <dgm:prSet/>
      <dgm:spPr/>
      <dgm:t>
        <a:bodyPr/>
        <a:lstStyle/>
        <a:p>
          <a:endParaRPr lang="en-US"/>
        </a:p>
      </dgm:t>
    </dgm:pt>
    <dgm:pt modelId="{710E8E91-2EEA-45C5-BC12-B4BAC96E1271}" type="sibTrans" cxnId="{E5687991-87CF-4012-B727-3D8B1FF0EF28}">
      <dgm:prSet/>
      <dgm:spPr/>
      <dgm:t>
        <a:bodyPr/>
        <a:lstStyle/>
        <a:p>
          <a:endParaRPr lang="en-US"/>
        </a:p>
      </dgm:t>
    </dgm:pt>
    <dgm:pt modelId="{835D1002-4E6A-4912-A258-FEEE644D82BF}">
      <dgm:prSet/>
      <dgm:spPr/>
      <dgm:t>
        <a:bodyPr/>
        <a:lstStyle/>
        <a:p>
          <a:r>
            <a:rPr lang="en-US" b="1" dirty="0"/>
            <a:t>Efficient Data Handling</a:t>
          </a:r>
          <a:r>
            <a:rPr lang="en-US" dirty="0"/>
            <a:t> </a:t>
          </a:r>
        </a:p>
      </dgm:t>
    </dgm:pt>
    <dgm:pt modelId="{05CC1AA2-0AB1-4185-8E8E-20128C55E8FD}" type="parTrans" cxnId="{26703251-2947-4C1C-9C4D-D425618C9ED6}">
      <dgm:prSet/>
      <dgm:spPr/>
      <dgm:t>
        <a:bodyPr/>
        <a:lstStyle/>
        <a:p>
          <a:endParaRPr lang="en-US"/>
        </a:p>
      </dgm:t>
    </dgm:pt>
    <dgm:pt modelId="{1BC0EA0F-35A9-4BAB-A450-AFFF79754DFE}" type="sibTrans" cxnId="{26703251-2947-4C1C-9C4D-D425618C9ED6}">
      <dgm:prSet/>
      <dgm:spPr/>
      <dgm:t>
        <a:bodyPr/>
        <a:lstStyle/>
        <a:p>
          <a:endParaRPr lang="en-US"/>
        </a:p>
      </dgm:t>
    </dgm:pt>
    <dgm:pt modelId="{8879CEE5-D1AE-43DC-8574-13BB6A19DF94}">
      <dgm:prSet/>
      <dgm:spPr/>
      <dgm:t>
        <a:bodyPr/>
        <a:lstStyle/>
        <a:p>
          <a:r>
            <a:rPr lang="en-US" b="1" dirty="0"/>
            <a:t>Data-Driven Decision-Making</a:t>
          </a:r>
          <a:r>
            <a:rPr lang="en-US" dirty="0"/>
            <a:t> </a:t>
          </a:r>
        </a:p>
      </dgm:t>
    </dgm:pt>
    <dgm:pt modelId="{D974FEB8-F816-415B-A669-F35DE32CAF3E}" type="parTrans" cxnId="{0F7DB8A1-CC65-47EE-A637-D5EFA402DFA6}">
      <dgm:prSet/>
      <dgm:spPr/>
      <dgm:t>
        <a:bodyPr/>
        <a:lstStyle/>
        <a:p>
          <a:endParaRPr lang="en-US"/>
        </a:p>
      </dgm:t>
    </dgm:pt>
    <dgm:pt modelId="{D90B28B9-3719-432B-B654-35C3FAA6AA2D}" type="sibTrans" cxnId="{0F7DB8A1-CC65-47EE-A637-D5EFA402DFA6}">
      <dgm:prSet/>
      <dgm:spPr/>
      <dgm:t>
        <a:bodyPr/>
        <a:lstStyle/>
        <a:p>
          <a:endParaRPr lang="en-US"/>
        </a:p>
      </dgm:t>
    </dgm:pt>
    <dgm:pt modelId="{79B1080A-6074-47E7-9B1B-DB7699261736}">
      <dgm:prSet/>
      <dgm:spPr/>
      <dgm:t>
        <a:bodyPr/>
        <a:lstStyle/>
        <a:p>
          <a:r>
            <a:rPr lang="en-US" b="1"/>
            <a:t>Enhanced Client Interactions</a:t>
          </a:r>
          <a:endParaRPr lang="en-US"/>
        </a:p>
      </dgm:t>
    </dgm:pt>
    <dgm:pt modelId="{6933840C-D4C6-4841-AFB9-77516074E77B}" type="parTrans" cxnId="{DDE69C44-1DD8-4111-9406-4B401B230664}">
      <dgm:prSet/>
      <dgm:spPr/>
      <dgm:t>
        <a:bodyPr/>
        <a:lstStyle/>
        <a:p>
          <a:endParaRPr lang="en-US"/>
        </a:p>
      </dgm:t>
    </dgm:pt>
    <dgm:pt modelId="{F8667D03-684A-4604-ADB9-CFD21E2ACE80}" type="sibTrans" cxnId="{DDE69C44-1DD8-4111-9406-4B401B230664}">
      <dgm:prSet/>
      <dgm:spPr/>
      <dgm:t>
        <a:bodyPr/>
        <a:lstStyle/>
        <a:p>
          <a:endParaRPr lang="en-US"/>
        </a:p>
      </dgm:t>
    </dgm:pt>
    <dgm:pt modelId="{BF05DFED-F419-4601-BC89-2E98C43C837E}">
      <dgm:prSet/>
      <dgm:spPr/>
      <dgm:t>
        <a:bodyPr/>
        <a:lstStyle/>
        <a:p>
          <a:r>
            <a:rPr lang="en-US" b="1"/>
            <a:t>Data Accessibility</a:t>
          </a:r>
          <a:endParaRPr lang="en-US"/>
        </a:p>
      </dgm:t>
    </dgm:pt>
    <dgm:pt modelId="{48821FAB-FF55-4FB5-BB4B-EDF35807C3EE}" type="parTrans" cxnId="{7229EBEB-0A80-4D33-BA24-AECF78EC1A2A}">
      <dgm:prSet/>
      <dgm:spPr/>
      <dgm:t>
        <a:bodyPr/>
        <a:lstStyle/>
        <a:p>
          <a:endParaRPr lang="en-US"/>
        </a:p>
      </dgm:t>
    </dgm:pt>
    <dgm:pt modelId="{F67D40D8-D612-4D23-830E-BA94D2C14A6B}" type="sibTrans" cxnId="{7229EBEB-0A80-4D33-BA24-AECF78EC1A2A}">
      <dgm:prSet/>
      <dgm:spPr/>
      <dgm:t>
        <a:bodyPr/>
        <a:lstStyle/>
        <a:p>
          <a:endParaRPr lang="en-US"/>
        </a:p>
      </dgm:t>
    </dgm:pt>
    <dgm:pt modelId="{AD920D05-AB5D-42D5-971D-E4DFF4B4D923}" type="pres">
      <dgm:prSet presAssocID="{97ACA502-A10F-4D74-B818-68987E3A9659}" presName="hierChild1" presStyleCnt="0">
        <dgm:presLayoutVars>
          <dgm:chPref val="1"/>
          <dgm:dir/>
          <dgm:animOne val="branch"/>
          <dgm:animLvl val="lvl"/>
          <dgm:resizeHandles/>
        </dgm:presLayoutVars>
      </dgm:prSet>
      <dgm:spPr/>
    </dgm:pt>
    <dgm:pt modelId="{116F1A4A-4290-4A69-B5D5-E28A987C9855}" type="pres">
      <dgm:prSet presAssocID="{94C9D420-AED9-492D-A0B5-F7AEE682FACD}" presName="hierRoot1" presStyleCnt="0"/>
      <dgm:spPr/>
    </dgm:pt>
    <dgm:pt modelId="{9EFD8418-4EE6-4261-AE7A-F1ED84615069}" type="pres">
      <dgm:prSet presAssocID="{94C9D420-AED9-492D-A0B5-F7AEE682FACD}" presName="composite" presStyleCnt="0"/>
      <dgm:spPr/>
    </dgm:pt>
    <dgm:pt modelId="{24A31D73-E95A-4D0E-8811-9681659F7CF7}" type="pres">
      <dgm:prSet presAssocID="{94C9D420-AED9-492D-A0B5-F7AEE682FACD}" presName="background" presStyleLbl="node0" presStyleIdx="0" presStyleCnt="1"/>
      <dgm:spPr/>
    </dgm:pt>
    <dgm:pt modelId="{306DE959-7CB3-4B37-A85D-1C01CE78F16A}" type="pres">
      <dgm:prSet presAssocID="{94C9D420-AED9-492D-A0B5-F7AEE682FACD}" presName="text" presStyleLbl="fgAcc0" presStyleIdx="0" presStyleCnt="1">
        <dgm:presLayoutVars>
          <dgm:chPref val="3"/>
        </dgm:presLayoutVars>
      </dgm:prSet>
      <dgm:spPr/>
    </dgm:pt>
    <dgm:pt modelId="{C9F8796B-931E-45D3-892E-7124D6A28C6B}" type="pres">
      <dgm:prSet presAssocID="{94C9D420-AED9-492D-A0B5-F7AEE682FACD}" presName="hierChild2" presStyleCnt="0"/>
      <dgm:spPr/>
    </dgm:pt>
    <dgm:pt modelId="{5FB35AED-AC12-4A0D-8E65-55548FC9A7CA}" type="pres">
      <dgm:prSet presAssocID="{05CC1AA2-0AB1-4185-8E8E-20128C55E8FD}" presName="Name10" presStyleLbl="parChTrans1D2" presStyleIdx="0" presStyleCnt="4"/>
      <dgm:spPr/>
    </dgm:pt>
    <dgm:pt modelId="{04D7B43F-4824-4849-B42F-10FD7AC716D7}" type="pres">
      <dgm:prSet presAssocID="{835D1002-4E6A-4912-A258-FEEE644D82BF}" presName="hierRoot2" presStyleCnt="0"/>
      <dgm:spPr/>
    </dgm:pt>
    <dgm:pt modelId="{45CD2B6B-87CC-455B-9889-B36142FE8A47}" type="pres">
      <dgm:prSet presAssocID="{835D1002-4E6A-4912-A258-FEEE644D82BF}" presName="composite2" presStyleCnt="0"/>
      <dgm:spPr/>
    </dgm:pt>
    <dgm:pt modelId="{67DA1F1E-DDD5-403B-A6E2-E86696D49A33}" type="pres">
      <dgm:prSet presAssocID="{835D1002-4E6A-4912-A258-FEEE644D82BF}" presName="background2" presStyleLbl="node2" presStyleIdx="0" presStyleCnt="4"/>
      <dgm:spPr/>
    </dgm:pt>
    <dgm:pt modelId="{2D5C4A74-5C11-4D5A-BF22-E3C8A0C8E2E7}" type="pres">
      <dgm:prSet presAssocID="{835D1002-4E6A-4912-A258-FEEE644D82BF}" presName="text2" presStyleLbl="fgAcc2" presStyleIdx="0" presStyleCnt="4">
        <dgm:presLayoutVars>
          <dgm:chPref val="3"/>
        </dgm:presLayoutVars>
      </dgm:prSet>
      <dgm:spPr/>
    </dgm:pt>
    <dgm:pt modelId="{19645FA7-0B9A-41E7-8DE8-B37B5B487A3E}" type="pres">
      <dgm:prSet presAssocID="{835D1002-4E6A-4912-A258-FEEE644D82BF}" presName="hierChild3" presStyleCnt="0"/>
      <dgm:spPr/>
    </dgm:pt>
    <dgm:pt modelId="{1B812295-13B8-423B-B1E1-AD6850E0BAF4}" type="pres">
      <dgm:prSet presAssocID="{D974FEB8-F816-415B-A669-F35DE32CAF3E}" presName="Name10" presStyleLbl="parChTrans1D2" presStyleIdx="1" presStyleCnt="4"/>
      <dgm:spPr/>
    </dgm:pt>
    <dgm:pt modelId="{2BF8F90C-D87A-40EC-864B-38F72A9549FE}" type="pres">
      <dgm:prSet presAssocID="{8879CEE5-D1AE-43DC-8574-13BB6A19DF94}" presName="hierRoot2" presStyleCnt="0"/>
      <dgm:spPr/>
    </dgm:pt>
    <dgm:pt modelId="{F2205CB8-CCC8-4F03-82F1-0264AB9840BC}" type="pres">
      <dgm:prSet presAssocID="{8879CEE5-D1AE-43DC-8574-13BB6A19DF94}" presName="composite2" presStyleCnt="0"/>
      <dgm:spPr/>
    </dgm:pt>
    <dgm:pt modelId="{77D72D77-B615-49C3-9819-1CD9C6D85AD9}" type="pres">
      <dgm:prSet presAssocID="{8879CEE5-D1AE-43DC-8574-13BB6A19DF94}" presName="background2" presStyleLbl="node2" presStyleIdx="1" presStyleCnt="4"/>
      <dgm:spPr/>
    </dgm:pt>
    <dgm:pt modelId="{1EF787BE-4DDD-4FE6-B15B-5BE12A30EC70}" type="pres">
      <dgm:prSet presAssocID="{8879CEE5-D1AE-43DC-8574-13BB6A19DF94}" presName="text2" presStyleLbl="fgAcc2" presStyleIdx="1" presStyleCnt="4">
        <dgm:presLayoutVars>
          <dgm:chPref val="3"/>
        </dgm:presLayoutVars>
      </dgm:prSet>
      <dgm:spPr/>
    </dgm:pt>
    <dgm:pt modelId="{8AB7398A-AA3F-4B5F-A105-C0E0B05929D0}" type="pres">
      <dgm:prSet presAssocID="{8879CEE5-D1AE-43DC-8574-13BB6A19DF94}" presName="hierChild3" presStyleCnt="0"/>
      <dgm:spPr/>
    </dgm:pt>
    <dgm:pt modelId="{6F03DD4F-C73F-43C1-BD3F-F759DB055319}" type="pres">
      <dgm:prSet presAssocID="{6933840C-D4C6-4841-AFB9-77516074E77B}" presName="Name10" presStyleLbl="parChTrans1D2" presStyleIdx="2" presStyleCnt="4"/>
      <dgm:spPr/>
    </dgm:pt>
    <dgm:pt modelId="{FA30A71E-7776-43E4-8FF0-DAF7946BAE22}" type="pres">
      <dgm:prSet presAssocID="{79B1080A-6074-47E7-9B1B-DB7699261736}" presName="hierRoot2" presStyleCnt="0"/>
      <dgm:spPr/>
    </dgm:pt>
    <dgm:pt modelId="{BCF6B606-99CC-4C47-8891-FEB907B04812}" type="pres">
      <dgm:prSet presAssocID="{79B1080A-6074-47E7-9B1B-DB7699261736}" presName="composite2" presStyleCnt="0"/>
      <dgm:spPr/>
    </dgm:pt>
    <dgm:pt modelId="{37FC18C2-FF8C-4DF1-A058-FC905F20E4CF}" type="pres">
      <dgm:prSet presAssocID="{79B1080A-6074-47E7-9B1B-DB7699261736}" presName="background2" presStyleLbl="node2" presStyleIdx="2" presStyleCnt="4"/>
      <dgm:spPr/>
    </dgm:pt>
    <dgm:pt modelId="{466BFC05-3A9F-45D3-A566-F42C75BFAB86}" type="pres">
      <dgm:prSet presAssocID="{79B1080A-6074-47E7-9B1B-DB7699261736}" presName="text2" presStyleLbl="fgAcc2" presStyleIdx="2" presStyleCnt="4">
        <dgm:presLayoutVars>
          <dgm:chPref val="3"/>
        </dgm:presLayoutVars>
      </dgm:prSet>
      <dgm:spPr/>
    </dgm:pt>
    <dgm:pt modelId="{DF0C399B-653C-4470-A24A-22553F7FFA20}" type="pres">
      <dgm:prSet presAssocID="{79B1080A-6074-47E7-9B1B-DB7699261736}" presName="hierChild3" presStyleCnt="0"/>
      <dgm:spPr/>
    </dgm:pt>
    <dgm:pt modelId="{829F0082-EF46-4D68-A1A9-D70449FC01A8}" type="pres">
      <dgm:prSet presAssocID="{48821FAB-FF55-4FB5-BB4B-EDF35807C3EE}" presName="Name10" presStyleLbl="parChTrans1D2" presStyleIdx="3" presStyleCnt="4"/>
      <dgm:spPr/>
    </dgm:pt>
    <dgm:pt modelId="{06CA9262-F8F4-44AB-988C-BF9B2F2C159A}" type="pres">
      <dgm:prSet presAssocID="{BF05DFED-F419-4601-BC89-2E98C43C837E}" presName="hierRoot2" presStyleCnt="0"/>
      <dgm:spPr/>
    </dgm:pt>
    <dgm:pt modelId="{13AAAC87-156D-4B0E-9497-14F3E966F397}" type="pres">
      <dgm:prSet presAssocID="{BF05DFED-F419-4601-BC89-2E98C43C837E}" presName="composite2" presStyleCnt="0"/>
      <dgm:spPr/>
    </dgm:pt>
    <dgm:pt modelId="{B76ED28C-7048-4364-BD9F-6A2A7E3EA456}" type="pres">
      <dgm:prSet presAssocID="{BF05DFED-F419-4601-BC89-2E98C43C837E}" presName="background2" presStyleLbl="node2" presStyleIdx="3" presStyleCnt="4"/>
      <dgm:spPr/>
    </dgm:pt>
    <dgm:pt modelId="{91B1DCFE-E3E1-4294-A4A4-8E95637D5932}" type="pres">
      <dgm:prSet presAssocID="{BF05DFED-F419-4601-BC89-2E98C43C837E}" presName="text2" presStyleLbl="fgAcc2" presStyleIdx="3" presStyleCnt="4">
        <dgm:presLayoutVars>
          <dgm:chPref val="3"/>
        </dgm:presLayoutVars>
      </dgm:prSet>
      <dgm:spPr/>
    </dgm:pt>
    <dgm:pt modelId="{F594D3EB-D66A-46AC-99F6-40A9B1F76272}" type="pres">
      <dgm:prSet presAssocID="{BF05DFED-F419-4601-BC89-2E98C43C837E}" presName="hierChild3" presStyleCnt="0"/>
      <dgm:spPr/>
    </dgm:pt>
  </dgm:ptLst>
  <dgm:cxnLst>
    <dgm:cxn modelId="{81A6D933-1C8A-48AC-B360-A70D43381B9A}" type="presOf" srcId="{48821FAB-FF55-4FB5-BB4B-EDF35807C3EE}" destId="{829F0082-EF46-4D68-A1A9-D70449FC01A8}" srcOrd="0" destOrd="0" presId="urn:microsoft.com/office/officeart/2005/8/layout/hierarchy1"/>
    <dgm:cxn modelId="{40784A3E-4833-443D-BC68-E0345E4F1511}" type="presOf" srcId="{79B1080A-6074-47E7-9B1B-DB7699261736}" destId="{466BFC05-3A9F-45D3-A566-F42C75BFAB86}" srcOrd="0" destOrd="0" presId="urn:microsoft.com/office/officeart/2005/8/layout/hierarchy1"/>
    <dgm:cxn modelId="{DDE69C44-1DD8-4111-9406-4B401B230664}" srcId="{94C9D420-AED9-492D-A0B5-F7AEE682FACD}" destId="{79B1080A-6074-47E7-9B1B-DB7699261736}" srcOrd="2" destOrd="0" parTransId="{6933840C-D4C6-4841-AFB9-77516074E77B}" sibTransId="{F8667D03-684A-4604-ADB9-CFD21E2ACE80}"/>
    <dgm:cxn modelId="{26703251-2947-4C1C-9C4D-D425618C9ED6}" srcId="{94C9D420-AED9-492D-A0B5-F7AEE682FACD}" destId="{835D1002-4E6A-4912-A258-FEEE644D82BF}" srcOrd="0" destOrd="0" parTransId="{05CC1AA2-0AB1-4185-8E8E-20128C55E8FD}" sibTransId="{1BC0EA0F-35A9-4BAB-A450-AFFF79754DFE}"/>
    <dgm:cxn modelId="{17404E52-496C-44E1-B0B1-795F78A72107}" type="presOf" srcId="{BF05DFED-F419-4601-BC89-2E98C43C837E}" destId="{91B1DCFE-E3E1-4294-A4A4-8E95637D5932}" srcOrd="0" destOrd="0" presId="urn:microsoft.com/office/officeart/2005/8/layout/hierarchy1"/>
    <dgm:cxn modelId="{FC140287-6E96-48DE-A738-8F63D2A9820B}" type="presOf" srcId="{97ACA502-A10F-4D74-B818-68987E3A9659}" destId="{AD920D05-AB5D-42D5-971D-E4DFF4B4D923}" srcOrd="0" destOrd="0" presId="urn:microsoft.com/office/officeart/2005/8/layout/hierarchy1"/>
    <dgm:cxn modelId="{50F5BE8E-1D53-4F02-A50B-B3FF27F196D3}" type="presOf" srcId="{8879CEE5-D1AE-43DC-8574-13BB6A19DF94}" destId="{1EF787BE-4DDD-4FE6-B15B-5BE12A30EC70}" srcOrd="0" destOrd="0" presId="urn:microsoft.com/office/officeart/2005/8/layout/hierarchy1"/>
    <dgm:cxn modelId="{E5687991-87CF-4012-B727-3D8B1FF0EF28}" srcId="{97ACA502-A10F-4D74-B818-68987E3A9659}" destId="{94C9D420-AED9-492D-A0B5-F7AEE682FACD}" srcOrd="0" destOrd="0" parTransId="{E5DE9261-A59F-4C32-A1F7-6C8D6BA0028C}" sibTransId="{710E8E91-2EEA-45C5-BC12-B4BAC96E1271}"/>
    <dgm:cxn modelId="{CFA3099D-BC85-45FC-A6B7-6772FA98C03F}" type="presOf" srcId="{94C9D420-AED9-492D-A0B5-F7AEE682FACD}" destId="{306DE959-7CB3-4B37-A85D-1C01CE78F16A}" srcOrd="0" destOrd="0" presId="urn:microsoft.com/office/officeart/2005/8/layout/hierarchy1"/>
    <dgm:cxn modelId="{0610AEA1-102C-459C-A0D7-AA80E70B8811}" type="presOf" srcId="{D974FEB8-F816-415B-A669-F35DE32CAF3E}" destId="{1B812295-13B8-423B-B1E1-AD6850E0BAF4}" srcOrd="0" destOrd="0" presId="urn:microsoft.com/office/officeart/2005/8/layout/hierarchy1"/>
    <dgm:cxn modelId="{0F7DB8A1-CC65-47EE-A637-D5EFA402DFA6}" srcId="{94C9D420-AED9-492D-A0B5-F7AEE682FACD}" destId="{8879CEE5-D1AE-43DC-8574-13BB6A19DF94}" srcOrd="1" destOrd="0" parTransId="{D974FEB8-F816-415B-A669-F35DE32CAF3E}" sibTransId="{D90B28B9-3719-432B-B654-35C3FAA6AA2D}"/>
    <dgm:cxn modelId="{1E919ACB-D6B3-41E6-B2A9-1C6F6BDFCF05}" type="presOf" srcId="{05CC1AA2-0AB1-4185-8E8E-20128C55E8FD}" destId="{5FB35AED-AC12-4A0D-8E65-55548FC9A7CA}" srcOrd="0" destOrd="0" presId="urn:microsoft.com/office/officeart/2005/8/layout/hierarchy1"/>
    <dgm:cxn modelId="{4FF958CD-02B4-4B99-AFB5-4624977AD9B1}" type="presOf" srcId="{835D1002-4E6A-4912-A258-FEEE644D82BF}" destId="{2D5C4A74-5C11-4D5A-BF22-E3C8A0C8E2E7}" srcOrd="0" destOrd="0" presId="urn:microsoft.com/office/officeart/2005/8/layout/hierarchy1"/>
    <dgm:cxn modelId="{380EEBD7-313C-45AA-B723-F3189DA5736F}" type="presOf" srcId="{6933840C-D4C6-4841-AFB9-77516074E77B}" destId="{6F03DD4F-C73F-43C1-BD3F-F759DB055319}" srcOrd="0" destOrd="0" presId="urn:microsoft.com/office/officeart/2005/8/layout/hierarchy1"/>
    <dgm:cxn modelId="{7229EBEB-0A80-4D33-BA24-AECF78EC1A2A}" srcId="{94C9D420-AED9-492D-A0B5-F7AEE682FACD}" destId="{BF05DFED-F419-4601-BC89-2E98C43C837E}" srcOrd="3" destOrd="0" parTransId="{48821FAB-FF55-4FB5-BB4B-EDF35807C3EE}" sibTransId="{F67D40D8-D612-4D23-830E-BA94D2C14A6B}"/>
    <dgm:cxn modelId="{0B1E964E-11DE-4A0C-931E-35076210BE5E}" type="presParOf" srcId="{AD920D05-AB5D-42D5-971D-E4DFF4B4D923}" destId="{116F1A4A-4290-4A69-B5D5-E28A987C9855}" srcOrd="0" destOrd="0" presId="urn:microsoft.com/office/officeart/2005/8/layout/hierarchy1"/>
    <dgm:cxn modelId="{CE1E3A31-8103-44BB-9C96-EAF7E450F4A7}" type="presParOf" srcId="{116F1A4A-4290-4A69-B5D5-E28A987C9855}" destId="{9EFD8418-4EE6-4261-AE7A-F1ED84615069}" srcOrd="0" destOrd="0" presId="urn:microsoft.com/office/officeart/2005/8/layout/hierarchy1"/>
    <dgm:cxn modelId="{ED2F7AD1-C74B-4048-BC12-2F9656C81F97}" type="presParOf" srcId="{9EFD8418-4EE6-4261-AE7A-F1ED84615069}" destId="{24A31D73-E95A-4D0E-8811-9681659F7CF7}" srcOrd="0" destOrd="0" presId="urn:microsoft.com/office/officeart/2005/8/layout/hierarchy1"/>
    <dgm:cxn modelId="{9FD39510-C611-4D82-9C62-839FEAE12C6C}" type="presParOf" srcId="{9EFD8418-4EE6-4261-AE7A-F1ED84615069}" destId="{306DE959-7CB3-4B37-A85D-1C01CE78F16A}" srcOrd="1" destOrd="0" presId="urn:microsoft.com/office/officeart/2005/8/layout/hierarchy1"/>
    <dgm:cxn modelId="{78C42671-0666-40E5-990A-C22C2EBD71A2}" type="presParOf" srcId="{116F1A4A-4290-4A69-B5D5-E28A987C9855}" destId="{C9F8796B-931E-45D3-892E-7124D6A28C6B}" srcOrd="1" destOrd="0" presId="urn:microsoft.com/office/officeart/2005/8/layout/hierarchy1"/>
    <dgm:cxn modelId="{C2D36A8E-4562-431A-8481-F38CC5FFB465}" type="presParOf" srcId="{C9F8796B-931E-45D3-892E-7124D6A28C6B}" destId="{5FB35AED-AC12-4A0D-8E65-55548FC9A7CA}" srcOrd="0" destOrd="0" presId="urn:microsoft.com/office/officeart/2005/8/layout/hierarchy1"/>
    <dgm:cxn modelId="{23CDECE7-5D26-4F8A-AE02-3D144464A0F2}" type="presParOf" srcId="{C9F8796B-931E-45D3-892E-7124D6A28C6B}" destId="{04D7B43F-4824-4849-B42F-10FD7AC716D7}" srcOrd="1" destOrd="0" presId="urn:microsoft.com/office/officeart/2005/8/layout/hierarchy1"/>
    <dgm:cxn modelId="{9DD6F9A9-7317-4908-A4F0-6E40FD39EACC}" type="presParOf" srcId="{04D7B43F-4824-4849-B42F-10FD7AC716D7}" destId="{45CD2B6B-87CC-455B-9889-B36142FE8A47}" srcOrd="0" destOrd="0" presId="urn:microsoft.com/office/officeart/2005/8/layout/hierarchy1"/>
    <dgm:cxn modelId="{A4D4BEA8-214C-4E93-99C0-73F7B81F285F}" type="presParOf" srcId="{45CD2B6B-87CC-455B-9889-B36142FE8A47}" destId="{67DA1F1E-DDD5-403B-A6E2-E86696D49A33}" srcOrd="0" destOrd="0" presId="urn:microsoft.com/office/officeart/2005/8/layout/hierarchy1"/>
    <dgm:cxn modelId="{43BE3AA7-041B-449F-ACE2-6DCD85DA678B}" type="presParOf" srcId="{45CD2B6B-87CC-455B-9889-B36142FE8A47}" destId="{2D5C4A74-5C11-4D5A-BF22-E3C8A0C8E2E7}" srcOrd="1" destOrd="0" presId="urn:microsoft.com/office/officeart/2005/8/layout/hierarchy1"/>
    <dgm:cxn modelId="{2516B8DB-CDE2-455F-917B-7124AC904FFE}" type="presParOf" srcId="{04D7B43F-4824-4849-B42F-10FD7AC716D7}" destId="{19645FA7-0B9A-41E7-8DE8-B37B5B487A3E}" srcOrd="1" destOrd="0" presId="urn:microsoft.com/office/officeart/2005/8/layout/hierarchy1"/>
    <dgm:cxn modelId="{46FF8DA0-961A-4B16-83DF-1A27DC4355E2}" type="presParOf" srcId="{C9F8796B-931E-45D3-892E-7124D6A28C6B}" destId="{1B812295-13B8-423B-B1E1-AD6850E0BAF4}" srcOrd="2" destOrd="0" presId="urn:microsoft.com/office/officeart/2005/8/layout/hierarchy1"/>
    <dgm:cxn modelId="{9B39B954-BBB7-498F-9A4A-7E9849586FA1}" type="presParOf" srcId="{C9F8796B-931E-45D3-892E-7124D6A28C6B}" destId="{2BF8F90C-D87A-40EC-864B-38F72A9549FE}" srcOrd="3" destOrd="0" presId="urn:microsoft.com/office/officeart/2005/8/layout/hierarchy1"/>
    <dgm:cxn modelId="{E1794287-8BF8-4308-BB95-44E110ACFBC8}" type="presParOf" srcId="{2BF8F90C-D87A-40EC-864B-38F72A9549FE}" destId="{F2205CB8-CCC8-4F03-82F1-0264AB9840BC}" srcOrd="0" destOrd="0" presId="urn:microsoft.com/office/officeart/2005/8/layout/hierarchy1"/>
    <dgm:cxn modelId="{D080016C-95C4-4F5F-9B64-B9B0905AACC2}" type="presParOf" srcId="{F2205CB8-CCC8-4F03-82F1-0264AB9840BC}" destId="{77D72D77-B615-49C3-9819-1CD9C6D85AD9}" srcOrd="0" destOrd="0" presId="urn:microsoft.com/office/officeart/2005/8/layout/hierarchy1"/>
    <dgm:cxn modelId="{B5339634-DB9E-44B4-82B7-272E17E5D465}" type="presParOf" srcId="{F2205CB8-CCC8-4F03-82F1-0264AB9840BC}" destId="{1EF787BE-4DDD-4FE6-B15B-5BE12A30EC70}" srcOrd="1" destOrd="0" presId="urn:microsoft.com/office/officeart/2005/8/layout/hierarchy1"/>
    <dgm:cxn modelId="{0473AFE7-B1C0-42EF-90B3-11197ECBE3F8}" type="presParOf" srcId="{2BF8F90C-D87A-40EC-864B-38F72A9549FE}" destId="{8AB7398A-AA3F-4B5F-A105-C0E0B05929D0}" srcOrd="1" destOrd="0" presId="urn:microsoft.com/office/officeart/2005/8/layout/hierarchy1"/>
    <dgm:cxn modelId="{4A69B801-6160-44E1-91BF-87C0C7E2D1FC}" type="presParOf" srcId="{C9F8796B-931E-45D3-892E-7124D6A28C6B}" destId="{6F03DD4F-C73F-43C1-BD3F-F759DB055319}" srcOrd="4" destOrd="0" presId="urn:microsoft.com/office/officeart/2005/8/layout/hierarchy1"/>
    <dgm:cxn modelId="{174B8973-89FC-4B93-AA9D-93631B28E650}" type="presParOf" srcId="{C9F8796B-931E-45D3-892E-7124D6A28C6B}" destId="{FA30A71E-7776-43E4-8FF0-DAF7946BAE22}" srcOrd="5" destOrd="0" presId="urn:microsoft.com/office/officeart/2005/8/layout/hierarchy1"/>
    <dgm:cxn modelId="{3A578315-0230-46B1-9460-88D47B3F91EF}" type="presParOf" srcId="{FA30A71E-7776-43E4-8FF0-DAF7946BAE22}" destId="{BCF6B606-99CC-4C47-8891-FEB907B04812}" srcOrd="0" destOrd="0" presId="urn:microsoft.com/office/officeart/2005/8/layout/hierarchy1"/>
    <dgm:cxn modelId="{5F39ADFC-886E-438E-9332-40F77858FE2B}" type="presParOf" srcId="{BCF6B606-99CC-4C47-8891-FEB907B04812}" destId="{37FC18C2-FF8C-4DF1-A058-FC905F20E4CF}" srcOrd="0" destOrd="0" presId="urn:microsoft.com/office/officeart/2005/8/layout/hierarchy1"/>
    <dgm:cxn modelId="{2B33F3B8-5F8C-430E-8C6D-A85B905C1CCC}" type="presParOf" srcId="{BCF6B606-99CC-4C47-8891-FEB907B04812}" destId="{466BFC05-3A9F-45D3-A566-F42C75BFAB86}" srcOrd="1" destOrd="0" presId="urn:microsoft.com/office/officeart/2005/8/layout/hierarchy1"/>
    <dgm:cxn modelId="{B9B6551B-C051-406F-B4A1-203B46688B72}" type="presParOf" srcId="{FA30A71E-7776-43E4-8FF0-DAF7946BAE22}" destId="{DF0C399B-653C-4470-A24A-22553F7FFA20}" srcOrd="1" destOrd="0" presId="urn:microsoft.com/office/officeart/2005/8/layout/hierarchy1"/>
    <dgm:cxn modelId="{6A67AF6A-5433-4571-AD2C-4A4A1D74FD9E}" type="presParOf" srcId="{C9F8796B-931E-45D3-892E-7124D6A28C6B}" destId="{829F0082-EF46-4D68-A1A9-D70449FC01A8}" srcOrd="6" destOrd="0" presId="urn:microsoft.com/office/officeart/2005/8/layout/hierarchy1"/>
    <dgm:cxn modelId="{4CE01108-6AA0-49CD-9C8F-40F34F7A96C7}" type="presParOf" srcId="{C9F8796B-931E-45D3-892E-7124D6A28C6B}" destId="{06CA9262-F8F4-44AB-988C-BF9B2F2C159A}" srcOrd="7" destOrd="0" presId="urn:microsoft.com/office/officeart/2005/8/layout/hierarchy1"/>
    <dgm:cxn modelId="{31CCD10C-2722-42B3-A5F1-86CB51008B37}" type="presParOf" srcId="{06CA9262-F8F4-44AB-988C-BF9B2F2C159A}" destId="{13AAAC87-156D-4B0E-9497-14F3E966F397}" srcOrd="0" destOrd="0" presId="urn:microsoft.com/office/officeart/2005/8/layout/hierarchy1"/>
    <dgm:cxn modelId="{E3482FB1-D8B8-4C61-BF1D-5D713A4251AE}" type="presParOf" srcId="{13AAAC87-156D-4B0E-9497-14F3E966F397}" destId="{B76ED28C-7048-4364-BD9F-6A2A7E3EA456}" srcOrd="0" destOrd="0" presId="urn:microsoft.com/office/officeart/2005/8/layout/hierarchy1"/>
    <dgm:cxn modelId="{F17D3931-445E-452D-9AEA-69F89DA4FB2B}" type="presParOf" srcId="{13AAAC87-156D-4B0E-9497-14F3E966F397}" destId="{91B1DCFE-E3E1-4294-A4A4-8E95637D5932}" srcOrd="1" destOrd="0" presId="urn:microsoft.com/office/officeart/2005/8/layout/hierarchy1"/>
    <dgm:cxn modelId="{70DFCCB8-E2B7-4BED-BBFF-230556865332}" type="presParOf" srcId="{06CA9262-F8F4-44AB-988C-BF9B2F2C159A}" destId="{F594D3EB-D66A-46AC-99F6-40A9B1F7627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F0082-EF46-4D68-A1A9-D70449FC01A8}">
      <dsp:nvSpPr>
        <dsp:cNvPr id="0" name=""/>
        <dsp:cNvSpPr/>
      </dsp:nvSpPr>
      <dsp:spPr>
        <a:xfrm>
          <a:off x="5131131" y="1856893"/>
          <a:ext cx="4029184" cy="639175"/>
        </a:xfrm>
        <a:custGeom>
          <a:avLst/>
          <a:gdLst/>
          <a:ahLst/>
          <a:cxnLst/>
          <a:rect l="0" t="0" r="0" b="0"/>
          <a:pathLst>
            <a:path>
              <a:moveTo>
                <a:pt x="0" y="0"/>
              </a:moveTo>
              <a:lnTo>
                <a:pt x="0" y="435579"/>
              </a:lnTo>
              <a:lnTo>
                <a:pt x="4029184" y="435579"/>
              </a:lnTo>
              <a:lnTo>
                <a:pt x="4029184" y="63917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03DD4F-C73F-43C1-BD3F-F759DB055319}">
      <dsp:nvSpPr>
        <dsp:cNvPr id="0" name=""/>
        <dsp:cNvSpPr/>
      </dsp:nvSpPr>
      <dsp:spPr>
        <a:xfrm>
          <a:off x="5131131" y="1856893"/>
          <a:ext cx="1343061" cy="639175"/>
        </a:xfrm>
        <a:custGeom>
          <a:avLst/>
          <a:gdLst/>
          <a:ahLst/>
          <a:cxnLst/>
          <a:rect l="0" t="0" r="0" b="0"/>
          <a:pathLst>
            <a:path>
              <a:moveTo>
                <a:pt x="0" y="0"/>
              </a:moveTo>
              <a:lnTo>
                <a:pt x="0" y="435579"/>
              </a:lnTo>
              <a:lnTo>
                <a:pt x="1343061" y="435579"/>
              </a:lnTo>
              <a:lnTo>
                <a:pt x="1343061" y="63917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812295-13B8-423B-B1E1-AD6850E0BAF4}">
      <dsp:nvSpPr>
        <dsp:cNvPr id="0" name=""/>
        <dsp:cNvSpPr/>
      </dsp:nvSpPr>
      <dsp:spPr>
        <a:xfrm>
          <a:off x="3788069" y="1856893"/>
          <a:ext cx="1343061" cy="639175"/>
        </a:xfrm>
        <a:custGeom>
          <a:avLst/>
          <a:gdLst/>
          <a:ahLst/>
          <a:cxnLst/>
          <a:rect l="0" t="0" r="0" b="0"/>
          <a:pathLst>
            <a:path>
              <a:moveTo>
                <a:pt x="1343061" y="0"/>
              </a:moveTo>
              <a:lnTo>
                <a:pt x="1343061" y="435579"/>
              </a:lnTo>
              <a:lnTo>
                <a:pt x="0" y="435579"/>
              </a:lnTo>
              <a:lnTo>
                <a:pt x="0" y="63917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B35AED-AC12-4A0D-8E65-55548FC9A7CA}">
      <dsp:nvSpPr>
        <dsp:cNvPr id="0" name=""/>
        <dsp:cNvSpPr/>
      </dsp:nvSpPr>
      <dsp:spPr>
        <a:xfrm>
          <a:off x="1101946" y="1856893"/>
          <a:ext cx="4029184" cy="639175"/>
        </a:xfrm>
        <a:custGeom>
          <a:avLst/>
          <a:gdLst/>
          <a:ahLst/>
          <a:cxnLst/>
          <a:rect l="0" t="0" r="0" b="0"/>
          <a:pathLst>
            <a:path>
              <a:moveTo>
                <a:pt x="4029184" y="0"/>
              </a:moveTo>
              <a:lnTo>
                <a:pt x="4029184" y="435579"/>
              </a:lnTo>
              <a:lnTo>
                <a:pt x="0" y="435579"/>
              </a:lnTo>
              <a:lnTo>
                <a:pt x="0" y="63917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A31D73-E95A-4D0E-8811-9681659F7CF7}">
      <dsp:nvSpPr>
        <dsp:cNvPr id="0" name=""/>
        <dsp:cNvSpPr/>
      </dsp:nvSpPr>
      <dsp:spPr>
        <a:xfrm>
          <a:off x="4032262" y="461330"/>
          <a:ext cx="2197737" cy="13955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6DE959-7CB3-4B37-A85D-1C01CE78F16A}">
      <dsp:nvSpPr>
        <dsp:cNvPr id="0" name=""/>
        <dsp:cNvSpPr/>
      </dsp:nvSpPr>
      <dsp:spPr>
        <a:xfrm>
          <a:off x="4276455" y="693313"/>
          <a:ext cx="2197737" cy="13955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The scope of the "Housing Property Data Management Project" is to ensure</a:t>
          </a:r>
          <a:r>
            <a:rPr lang="en-US" sz="1700" kern="1200" dirty="0"/>
            <a:t>:</a:t>
          </a:r>
        </a:p>
      </dsp:txBody>
      <dsp:txXfrm>
        <a:off x="4317330" y="734188"/>
        <a:ext cx="2115987" cy="1313813"/>
      </dsp:txXfrm>
    </dsp:sp>
    <dsp:sp modelId="{67DA1F1E-DDD5-403B-A6E2-E86696D49A33}">
      <dsp:nvSpPr>
        <dsp:cNvPr id="0" name=""/>
        <dsp:cNvSpPr/>
      </dsp:nvSpPr>
      <dsp:spPr>
        <a:xfrm>
          <a:off x="3078" y="2496068"/>
          <a:ext cx="2197737" cy="139556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5C4A74-5C11-4D5A-BF22-E3C8A0C8E2E7}">
      <dsp:nvSpPr>
        <dsp:cNvPr id="0" name=""/>
        <dsp:cNvSpPr/>
      </dsp:nvSpPr>
      <dsp:spPr>
        <a:xfrm>
          <a:off x="247271" y="2728052"/>
          <a:ext cx="2197737" cy="139556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Efficient Data Handling</a:t>
          </a:r>
          <a:r>
            <a:rPr lang="en-US" sz="1700" kern="1200" dirty="0"/>
            <a:t> </a:t>
          </a:r>
        </a:p>
      </dsp:txBody>
      <dsp:txXfrm>
        <a:off x="288146" y="2768927"/>
        <a:ext cx="2115987" cy="1313813"/>
      </dsp:txXfrm>
    </dsp:sp>
    <dsp:sp modelId="{77D72D77-B615-49C3-9819-1CD9C6D85AD9}">
      <dsp:nvSpPr>
        <dsp:cNvPr id="0" name=""/>
        <dsp:cNvSpPr/>
      </dsp:nvSpPr>
      <dsp:spPr>
        <a:xfrm>
          <a:off x="2689201" y="2496068"/>
          <a:ext cx="2197737" cy="139556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F787BE-4DDD-4FE6-B15B-5BE12A30EC70}">
      <dsp:nvSpPr>
        <dsp:cNvPr id="0" name=""/>
        <dsp:cNvSpPr/>
      </dsp:nvSpPr>
      <dsp:spPr>
        <a:xfrm>
          <a:off x="2933394" y="2728052"/>
          <a:ext cx="2197737" cy="139556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Data-Driven Decision-Making</a:t>
          </a:r>
          <a:r>
            <a:rPr lang="en-US" sz="1700" kern="1200" dirty="0"/>
            <a:t> </a:t>
          </a:r>
        </a:p>
      </dsp:txBody>
      <dsp:txXfrm>
        <a:off x="2974269" y="2768927"/>
        <a:ext cx="2115987" cy="1313813"/>
      </dsp:txXfrm>
    </dsp:sp>
    <dsp:sp modelId="{37FC18C2-FF8C-4DF1-A058-FC905F20E4CF}">
      <dsp:nvSpPr>
        <dsp:cNvPr id="0" name=""/>
        <dsp:cNvSpPr/>
      </dsp:nvSpPr>
      <dsp:spPr>
        <a:xfrm>
          <a:off x="5375324" y="2496068"/>
          <a:ext cx="2197737" cy="139556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6BFC05-3A9F-45D3-A566-F42C75BFAB86}">
      <dsp:nvSpPr>
        <dsp:cNvPr id="0" name=""/>
        <dsp:cNvSpPr/>
      </dsp:nvSpPr>
      <dsp:spPr>
        <a:xfrm>
          <a:off x="5619517" y="2728052"/>
          <a:ext cx="2197737" cy="139556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Enhanced Client Interactions</a:t>
          </a:r>
          <a:endParaRPr lang="en-US" sz="1700" kern="1200"/>
        </a:p>
      </dsp:txBody>
      <dsp:txXfrm>
        <a:off x="5660392" y="2768927"/>
        <a:ext cx="2115987" cy="1313813"/>
      </dsp:txXfrm>
    </dsp:sp>
    <dsp:sp modelId="{B76ED28C-7048-4364-BD9F-6A2A7E3EA456}">
      <dsp:nvSpPr>
        <dsp:cNvPr id="0" name=""/>
        <dsp:cNvSpPr/>
      </dsp:nvSpPr>
      <dsp:spPr>
        <a:xfrm>
          <a:off x="8061447" y="2496068"/>
          <a:ext cx="2197737" cy="139556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B1DCFE-E3E1-4294-A4A4-8E95637D5932}">
      <dsp:nvSpPr>
        <dsp:cNvPr id="0" name=""/>
        <dsp:cNvSpPr/>
      </dsp:nvSpPr>
      <dsp:spPr>
        <a:xfrm>
          <a:off x="8305640" y="2728052"/>
          <a:ext cx="2197737" cy="139556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Data Accessibility</a:t>
          </a:r>
          <a:endParaRPr lang="en-US" sz="1700" kern="1200"/>
        </a:p>
      </dsp:txBody>
      <dsp:txXfrm>
        <a:off x="8346515" y="2768927"/>
        <a:ext cx="2115987" cy="131381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11/5/2023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272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11/5/2023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4643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11/5/2023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69007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11/5/2023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19794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11/5/2023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59274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11/5/2023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80481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11/5/2023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17111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11/5/2023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95070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11/5/2023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05036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11/5/2023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87816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11/5/2023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98908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11/5/2023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73675324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42.jpeg"/><Relationship Id="rId4" Type="http://schemas.openxmlformats.org/officeDocument/2006/relationships/image" Target="../media/image41.jpeg"/></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midsection of a person holding a miniature house">
            <a:extLst>
              <a:ext uri="{FF2B5EF4-FFF2-40B4-BE49-F238E27FC236}">
                <a16:creationId xmlns:a16="http://schemas.microsoft.com/office/drawing/2014/main" id="{D8B27AD5-52B1-A822-31C0-B09EA5B479AE}"/>
              </a:ext>
            </a:extLst>
          </p:cNvPr>
          <p:cNvPicPr>
            <a:picLocks noChangeAspect="1"/>
          </p:cNvPicPr>
          <p:nvPr/>
        </p:nvPicPr>
        <p:blipFill rotWithShape="1">
          <a:blip r:embed="rId2"/>
          <a:srcRect l="10876" r="9492" b="-1"/>
          <a:stretch/>
        </p:blipFill>
        <p:spPr>
          <a:xfrm>
            <a:off x="3523488" y="10"/>
            <a:ext cx="8668512" cy="6857990"/>
          </a:xfrm>
          <a:prstGeom prst="rect">
            <a:avLst/>
          </a:prstGeom>
        </p:spPr>
      </p:pic>
      <p:sp>
        <p:nvSpPr>
          <p:cNvPr id="26" name="Rectangle 25">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7B1794-347F-59E4-E29C-FD75020AD221}"/>
              </a:ext>
            </a:extLst>
          </p:cNvPr>
          <p:cNvSpPr>
            <a:spLocks noGrp="1"/>
          </p:cNvSpPr>
          <p:nvPr>
            <p:ph type="ctrTitle"/>
          </p:nvPr>
        </p:nvSpPr>
        <p:spPr>
          <a:xfrm>
            <a:off x="477981" y="1122363"/>
            <a:ext cx="4023360" cy="3204134"/>
          </a:xfrm>
        </p:spPr>
        <p:txBody>
          <a:bodyPr anchor="b">
            <a:normAutofit/>
          </a:bodyPr>
          <a:lstStyle/>
          <a:p>
            <a:r>
              <a:rPr lang="en-US" sz="3700" b="1">
                <a:solidFill>
                  <a:schemeClr val="bg1"/>
                </a:solidFill>
              </a:rPr>
              <a:t>HOUSING PROPERTY DATA MANAGEMENT</a:t>
            </a:r>
          </a:p>
        </p:txBody>
      </p:sp>
      <p:sp>
        <p:nvSpPr>
          <p:cNvPr id="3" name="Subtitle 2">
            <a:extLst>
              <a:ext uri="{FF2B5EF4-FFF2-40B4-BE49-F238E27FC236}">
                <a16:creationId xmlns:a16="http://schemas.microsoft.com/office/drawing/2014/main" id="{AF3EEDB5-337D-A6B7-4605-5FD1CC9F8223}"/>
              </a:ext>
            </a:extLst>
          </p:cNvPr>
          <p:cNvSpPr>
            <a:spLocks noGrp="1"/>
          </p:cNvSpPr>
          <p:nvPr>
            <p:ph type="subTitle" idx="1"/>
          </p:nvPr>
        </p:nvSpPr>
        <p:spPr>
          <a:xfrm>
            <a:off x="477980" y="4872922"/>
            <a:ext cx="4023359" cy="1208141"/>
          </a:xfrm>
        </p:spPr>
        <p:txBody>
          <a:bodyPr>
            <a:normAutofit/>
          </a:bodyPr>
          <a:lstStyle/>
          <a:p>
            <a:r>
              <a:rPr lang="en-US" sz="2000" b="1">
                <a:solidFill>
                  <a:schemeClr val="bg1"/>
                </a:solidFill>
              </a:rPr>
              <a:t>BY:- MEHTAB ALAM WARSI</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63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3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3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CC46F5C3-73D8-68E3-4BD1-33017342EBBC}"/>
              </a:ext>
            </a:extLst>
          </p:cNvPr>
          <p:cNvSpPr>
            <a:spLocks noGrp="1"/>
          </p:cNvSpPr>
          <p:nvPr>
            <p:ph idx="1"/>
          </p:nvPr>
        </p:nvSpPr>
        <p:spPr>
          <a:xfrm>
            <a:off x="5434149" y="932688"/>
            <a:ext cx="5916603" cy="4992624"/>
          </a:xfrm>
        </p:spPr>
        <p:txBody>
          <a:bodyPr anchor="ctr">
            <a:normAutofit fontScale="85000" lnSpcReduction="10000"/>
          </a:bodyPr>
          <a:lstStyle/>
          <a:p>
            <a:pPr marL="0" indent="0">
              <a:lnSpc>
                <a:spcPct val="100000"/>
              </a:lnSpc>
              <a:buNone/>
            </a:pPr>
            <a:r>
              <a:rPr lang="en-US" dirty="0">
                <a:latin typeface="Algerian" panose="04020705040A02060702" pitchFamily="82" charset="0"/>
              </a:rPr>
              <a:t>DATA CLEANING/DATA PREPROCESSING</a:t>
            </a:r>
          </a:p>
          <a:p>
            <a:pPr marL="0" indent="0">
              <a:lnSpc>
                <a:spcPct val="100000"/>
              </a:lnSpc>
              <a:buNone/>
            </a:pPr>
            <a:endParaRPr lang="en-US" sz="1900" dirty="0">
              <a:latin typeface="Algerian" panose="04020705040A02060702" pitchFamily="82" charset="0"/>
            </a:endParaRPr>
          </a:p>
          <a:p>
            <a:pPr>
              <a:lnSpc>
                <a:spcPct val="100000"/>
              </a:lnSpc>
              <a:buFont typeface="Wingdings" panose="05000000000000000000" pitchFamily="2" charset="2"/>
              <a:buChar char="Ø"/>
            </a:pPr>
            <a:r>
              <a:rPr lang="en-US" sz="1900" dirty="0"/>
              <a:t>Now in </a:t>
            </a:r>
            <a:r>
              <a:rPr lang="en-US" sz="1900" b="1" dirty="0"/>
              <a:t>Excel using Power Query </a:t>
            </a:r>
            <a:r>
              <a:rPr lang="en-US" sz="1900" dirty="0"/>
              <a:t>we are Cleaning and Preprocessing the data to remove errors, inconsistencies, handling missing values, finding null values and outliers to ensure that it is accurate, reliable, and suitable for analysis.</a:t>
            </a:r>
          </a:p>
          <a:p>
            <a:pPr>
              <a:lnSpc>
                <a:spcPct val="100000"/>
              </a:lnSpc>
              <a:buFont typeface="Wingdings" panose="05000000000000000000" pitchFamily="2" charset="2"/>
              <a:buChar char="Ø"/>
            </a:pPr>
            <a:r>
              <a:rPr lang="en-US" sz="1900" dirty="0"/>
              <a:t>This step is crucial for ensuring the quality of your analysis.</a:t>
            </a:r>
          </a:p>
          <a:p>
            <a:pPr>
              <a:lnSpc>
                <a:spcPct val="100000"/>
              </a:lnSpc>
              <a:buFont typeface="Wingdings" panose="05000000000000000000" pitchFamily="2" charset="2"/>
              <a:buChar char="Ø"/>
            </a:pPr>
            <a:r>
              <a:rPr lang="en-US" sz="1900" dirty="0"/>
              <a:t>Removed columns which are irrelevant.</a:t>
            </a:r>
          </a:p>
          <a:p>
            <a:pPr>
              <a:lnSpc>
                <a:spcPct val="100000"/>
              </a:lnSpc>
              <a:buFont typeface="Wingdings" panose="05000000000000000000" pitchFamily="2" charset="2"/>
              <a:buChar char="Ø"/>
            </a:pPr>
            <a:r>
              <a:rPr lang="en-US" sz="1900" dirty="0"/>
              <a:t>Preparing datasets, adding columns to the master data.</a:t>
            </a:r>
          </a:p>
          <a:p>
            <a:pPr>
              <a:lnSpc>
                <a:spcPct val="100000"/>
              </a:lnSpc>
              <a:buFont typeface="Wingdings" panose="05000000000000000000" pitchFamily="2" charset="2"/>
              <a:buChar char="Ø"/>
            </a:pPr>
            <a:r>
              <a:rPr lang="en-US" sz="1900" dirty="0"/>
              <a:t>Waterfront columns value changing value of 0 &amp; 1 to Yes or No.</a:t>
            </a:r>
          </a:p>
          <a:p>
            <a:pPr>
              <a:lnSpc>
                <a:spcPct val="100000"/>
              </a:lnSpc>
              <a:buFont typeface="Wingdings" panose="05000000000000000000" pitchFamily="2" charset="2"/>
              <a:buChar char="Ø"/>
            </a:pPr>
            <a:r>
              <a:rPr lang="en-US" sz="1900" dirty="0"/>
              <a:t>Checking data types of each columns and changing it.</a:t>
            </a:r>
          </a:p>
          <a:p>
            <a:pPr>
              <a:lnSpc>
                <a:spcPct val="100000"/>
              </a:lnSpc>
              <a:buFont typeface="Wingdings" panose="05000000000000000000" pitchFamily="2" charset="2"/>
              <a:buChar char="Ø"/>
            </a:pPr>
            <a:r>
              <a:rPr lang="en-US" sz="1900" dirty="0"/>
              <a:t>Renaming the column names.</a:t>
            </a:r>
          </a:p>
          <a:p>
            <a:pPr>
              <a:lnSpc>
                <a:spcPct val="100000"/>
              </a:lnSpc>
              <a:buFont typeface="Wingdings" panose="05000000000000000000" pitchFamily="2" charset="2"/>
              <a:buChar char="Ø"/>
            </a:pPr>
            <a:r>
              <a:rPr lang="en-US" sz="1900" dirty="0"/>
              <a:t>For condition column changing value of 0,1,2 to Very Good, Good &amp; Bad.</a:t>
            </a:r>
          </a:p>
          <a:p>
            <a:pPr marL="0" indent="0">
              <a:lnSpc>
                <a:spcPct val="100000"/>
              </a:lnSpc>
              <a:buNone/>
            </a:pPr>
            <a:endParaRPr lang="en-US" sz="1600" dirty="0">
              <a:latin typeface="Algerian" panose="04020705040A02060702" pitchFamily="82" charset="0"/>
            </a:endParaRPr>
          </a:p>
        </p:txBody>
      </p:sp>
    </p:spTree>
    <p:extLst>
      <p:ext uri="{BB962C8B-B14F-4D97-AF65-F5344CB8AC3E}">
        <p14:creationId xmlns:p14="http://schemas.microsoft.com/office/powerpoint/2010/main" val="3118524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9A38EBA-6E97-44A4-B4B8-D9FB5D33F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AF2561-2BDB-FE22-A51A-9C9A4352E03F}"/>
              </a:ext>
            </a:extLst>
          </p:cNvPr>
          <p:cNvSpPr>
            <a:spLocks noGrp="1"/>
          </p:cNvSpPr>
          <p:nvPr>
            <p:ph type="title"/>
          </p:nvPr>
        </p:nvSpPr>
        <p:spPr>
          <a:xfrm>
            <a:off x="411480" y="991443"/>
            <a:ext cx="4502858" cy="1087819"/>
          </a:xfrm>
        </p:spPr>
        <p:txBody>
          <a:bodyPr anchor="b">
            <a:normAutofit/>
          </a:bodyPr>
          <a:lstStyle/>
          <a:p>
            <a:r>
              <a:rPr lang="en-US" sz="3400">
                <a:latin typeface="Algerian" panose="04020705040A02060702" pitchFamily="82" charset="0"/>
              </a:rPr>
              <a:t>Data Exploration into SQL</a:t>
            </a:r>
          </a:p>
        </p:txBody>
      </p:sp>
      <p:sp>
        <p:nvSpPr>
          <p:cNvPr id="11" name="!!accent">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480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B2B9050-71F8-2F3F-F147-61DB0BFE0EA6}"/>
              </a:ext>
            </a:extLst>
          </p:cNvPr>
          <p:cNvSpPr>
            <a:spLocks noGrp="1"/>
          </p:cNvSpPr>
          <p:nvPr>
            <p:ph idx="1"/>
          </p:nvPr>
        </p:nvSpPr>
        <p:spPr>
          <a:xfrm>
            <a:off x="411480" y="2684095"/>
            <a:ext cx="4502858" cy="3492868"/>
          </a:xfrm>
        </p:spPr>
        <p:txBody>
          <a:bodyPr>
            <a:normAutofit/>
          </a:bodyPr>
          <a:lstStyle/>
          <a:p>
            <a:pPr>
              <a:buFont typeface="Wingdings" panose="05000000000000000000" pitchFamily="2" charset="2"/>
              <a:buChar char="Ø"/>
            </a:pPr>
            <a:r>
              <a:rPr lang="en-US" sz="1700" dirty="0"/>
              <a:t>Importing our cleaned and structured Dataset into DATABASE MICROSOFT SQL  for doing Query through Analysis, more data cleaning and validation.</a:t>
            </a:r>
          </a:p>
          <a:p>
            <a:pPr marL="0" indent="0">
              <a:buNone/>
            </a:pPr>
            <a:endParaRPr lang="en-US" sz="1700" dirty="0"/>
          </a:p>
          <a:p>
            <a:pPr>
              <a:buFont typeface="Wingdings" panose="05000000000000000000" pitchFamily="2" charset="2"/>
              <a:buChar char="Ø"/>
            </a:pPr>
            <a:r>
              <a:rPr lang="en-US" sz="1700" dirty="0"/>
              <a:t>Performing SQL queries on the loaded Database…..</a:t>
            </a:r>
          </a:p>
          <a:p>
            <a:pPr>
              <a:buFont typeface="Wingdings" panose="05000000000000000000" pitchFamily="2" charset="2"/>
              <a:buChar char="Ø"/>
            </a:pPr>
            <a:r>
              <a:rPr lang="en-US" sz="1700" dirty="0"/>
              <a:t>So basically we will now query the data according to our requirements, below are some examples:</a:t>
            </a:r>
          </a:p>
          <a:p>
            <a:pPr>
              <a:buFont typeface="Wingdings" panose="05000000000000000000" pitchFamily="2" charset="2"/>
              <a:buChar char="Ø"/>
            </a:pPr>
            <a:endParaRPr lang="en-US" sz="1700" dirty="0"/>
          </a:p>
          <a:p>
            <a:endParaRPr lang="en-US" sz="1700" dirty="0"/>
          </a:p>
        </p:txBody>
      </p:sp>
      <p:pic>
        <p:nvPicPr>
          <p:cNvPr id="5" name="Picture 4" descr="Computer script on a screen">
            <a:extLst>
              <a:ext uri="{FF2B5EF4-FFF2-40B4-BE49-F238E27FC236}">
                <a16:creationId xmlns:a16="http://schemas.microsoft.com/office/drawing/2014/main" id="{862D4E0D-137B-77AE-93EE-7018009DE313}"/>
              </a:ext>
            </a:extLst>
          </p:cNvPr>
          <p:cNvPicPr>
            <a:picLocks noChangeAspect="1"/>
          </p:cNvPicPr>
          <p:nvPr/>
        </p:nvPicPr>
        <p:blipFill rotWithShape="1">
          <a:blip r:embed="rId2"/>
          <a:srcRect r="33753" b="-2"/>
          <a:stretch/>
        </p:blipFill>
        <p:spPr>
          <a:xfrm>
            <a:off x="5385816" y="-2"/>
            <a:ext cx="6806184" cy="6858001"/>
          </a:xfrm>
          <a:prstGeom prst="rect">
            <a:avLst/>
          </a:prstGeom>
        </p:spPr>
      </p:pic>
    </p:spTree>
    <p:extLst>
      <p:ext uri="{BB962C8B-B14F-4D97-AF65-F5344CB8AC3E}">
        <p14:creationId xmlns:p14="http://schemas.microsoft.com/office/powerpoint/2010/main" val="3451189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42CE598-57E5-9AA7-D190-FA20D03DE136}"/>
              </a:ext>
            </a:extLst>
          </p:cNvPr>
          <p:cNvSpPr>
            <a:spLocks noGrp="1"/>
          </p:cNvSpPr>
          <p:nvPr>
            <p:ph idx="1"/>
          </p:nvPr>
        </p:nvSpPr>
        <p:spPr>
          <a:xfrm>
            <a:off x="411480" y="2684095"/>
            <a:ext cx="4443154" cy="3492868"/>
          </a:xfrm>
        </p:spPr>
        <p:txBody>
          <a:bodyPr>
            <a:normAutofit/>
          </a:bodyPr>
          <a:lstStyle/>
          <a:p>
            <a:pPr marL="0" indent="0">
              <a:buNone/>
            </a:pPr>
            <a:r>
              <a:rPr lang="en-US" sz="2000" dirty="0">
                <a:latin typeface="Algerian" panose="04020705040A02060702" pitchFamily="82" charset="0"/>
              </a:rPr>
              <a:t>HOUSING PROPERTY STRUCTURED AND CLEANED DATASET</a:t>
            </a:r>
          </a:p>
        </p:txBody>
      </p:sp>
      <p:pic>
        <p:nvPicPr>
          <p:cNvPr id="5" name="Picture 4" descr="A screenshot of a computer&#10;&#10;Description automatically generated">
            <a:extLst>
              <a:ext uri="{FF2B5EF4-FFF2-40B4-BE49-F238E27FC236}">
                <a16:creationId xmlns:a16="http://schemas.microsoft.com/office/drawing/2014/main" id="{B84926BB-D99C-E480-E6DC-920E466AC652}"/>
              </a:ext>
            </a:extLst>
          </p:cNvPr>
          <p:cNvPicPr>
            <a:picLocks noChangeAspect="1"/>
          </p:cNvPicPr>
          <p:nvPr/>
        </p:nvPicPr>
        <p:blipFill rotWithShape="1">
          <a:blip r:embed="rId2">
            <a:extLst>
              <a:ext uri="{28A0092B-C50C-407E-A947-70E740481C1C}">
                <a14:useLocalDpi xmlns:a14="http://schemas.microsoft.com/office/drawing/2010/main" val="0"/>
              </a:ext>
            </a:extLst>
          </a:blip>
          <a:srcRect l="16641" t="11389" r="19765" b="8334"/>
          <a:stretch/>
        </p:blipFill>
        <p:spPr>
          <a:xfrm>
            <a:off x="5385816" y="1114766"/>
            <a:ext cx="6440424" cy="4573113"/>
          </a:xfrm>
          <a:prstGeom prst="rect">
            <a:avLst/>
          </a:prstGeom>
        </p:spPr>
      </p:pic>
    </p:spTree>
    <p:extLst>
      <p:ext uri="{BB962C8B-B14F-4D97-AF65-F5344CB8AC3E}">
        <p14:creationId xmlns:p14="http://schemas.microsoft.com/office/powerpoint/2010/main" val="1474506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47B299-E586-4B47-0CE1-754D0D4E8552}"/>
              </a:ext>
            </a:extLst>
          </p:cNvPr>
          <p:cNvSpPr>
            <a:spLocks noGrp="1"/>
          </p:cNvSpPr>
          <p:nvPr>
            <p:ph idx="1"/>
          </p:nvPr>
        </p:nvSpPr>
        <p:spPr>
          <a:xfrm>
            <a:off x="663575" y="311150"/>
            <a:ext cx="11028316" cy="6222815"/>
          </a:xfrm>
        </p:spPr>
        <p:txBody>
          <a:bodyPr/>
          <a:lstStyle/>
          <a:p>
            <a:pPr marL="342900" marR="0" indent="-342900">
              <a:lnSpc>
                <a:spcPct val="115000"/>
              </a:lnSpc>
              <a:spcBef>
                <a:spcPts val="0"/>
              </a:spcBef>
              <a:spcAft>
                <a:spcPts val="0"/>
              </a:spcAft>
              <a:buFont typeface="+mj-lt"/>
              <a:buAutoNum type="arabicPeriod"/>
            </a:pPr>
            <a:r>
              <a:rPr lang="en-US" sz="1800" kern="0" dirty="0">
                <a:solidFill>
                  <a:srgbClr val="008000"/>
                </a:solidFill>
                <a:effectLst/>
                <a:latin typeface="Consolas" panose="020B0609020204030204" pitchFamily="49" charset="0"/>
                <a:ea typeface="Calibri" panose="020F0502020204030204" pitchFamily="34" charset="0"/>
                <a:cs typeface="Consolas" panose="020B0609020204030204" pitchFamily="49" charset="0"/>
              </a:rPr>
              <a:t>-----BEDROOM COUNT ANALYSIS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15000"/>
              </a:lnSpc>
              <a:spcBef>
                <a:spcPts val="0"/>
              </a:spcBef>
              <a:spcAft>
                <a:spcPts val="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Bedroom_Status</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FF00FF"/>
                </a:solidFill>
                <a:effectLst/>
                <a:latin typeface="Consolas" panose="020B0609020204030204" pitchFamily="49" charset="0"/>
                <a:ea typeface="Calibri" panose="020F0502020204030204" pitchFamily="34" charset="0"/>
                <a:cs typeface="Consolas" panose="020B0609020204030204" pitchFamily="49" charset="0"/>
              </a:rPr>
              <a:t>count</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AS</a:t>
            </a:r>
            <a:r>
              <a:rPr lang="en-US" sz="1800" kern="0" dirty="0">
                <a:effectLst/>
                <a:latin typeface="Consolas" panose="020B0609020204030204" pitchFamily="49" charset="0"/>
                <a:ea typeface="Calibri" panose="020F0502020204030204" pitchFamily="34" charset="0"/>
                <a:cs typeface="Consolas" panose="020B0609020204030204" pitchFamily="49" charset="0"/>
              </a:rPr>
              <a:t> BEDROOM_COUNT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a:t>
            </a:r>
            <a:r>
              <a:rPr lang="en-US" sz="1800" kern="0" dirty="0">
                <a:effectLst/>
                <a:latin typeface="Consolas" panose="020B0609020204030204" pitchFamily="49" charset="0"/>
                <a:ea typeface="Calibri" panose="020F0502020204030204" pitchFamily="34" charset="0"/>
                <a:cs typeface="Consolas" panose="020B0609020204030204" pitchFamily="49" charset="0"/>
              </a:rPr>
              <a:t> housing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by</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Bedroom_Status</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BY</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Bedroom_Status</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p>
          <a:p>
            <a:pPr marL="0" marR="0" indent="0">
              <a:lnSpc>
                <a:spcPct val="115000"/>
              </a:lnSpc>
              <a:spcBef>
                <a:spcPts val="0"/>
              </a:spcBef>
              <a:spcAft>
                <a:spcPts val="0"/>
              </a:spcAft>
              <a:buNone/>
            </a:pPr>
            <a:endParaRPr lang="en-US" sz="1800" kern="0" dirty="0">
              <a:solidFill>
                <a:srgbClr val="808080"/>
              </a:solidFill>
              <a:latin typeface="Consolas" panose="020B0609020204030204" pitchFamily="49" charset="0"/>
              <a:ea typeface="Calibri" panose="020F0502020204030204" pitchFamily="34" charset="0"/>
              <a:cs typeface="Times New Roman" panose="02020603050405020304" pitchFamily="18" charset="0"/>
            </a:endParaRPr>
          </a:p>
          <a:p>
            <a:pPr marL="0" marR="0" indent="0">
              <a:lnSpc>
                <a:spcPct val="115000"/>
              </a:lnSpc>
              <a:spcBef>
                <a:spcPts val="0"/>
              </a:spcBef>
              <a:spcAft>
                <a:spcPts val="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8" name="Picture 7">
            <a:extLst>
              <a:ext uri="{FF2B5EF4-FFF2-40B4-BE49-F238E27FC236}">
                <a16:creationId xmlns:a16="http://schemas.microsoft.com/office/drawing/2014/main" id="{F298A51F-9563-8EB3-124D-652CF2CEEE3F}"/>
              </a:ext>
            </a:extLst>
          </p:cNvPr>
          <p:cNvPicPr>
            <a:picLocks noChangeAspect="1"/>
          </p:cNvPicPr>
          <p:nvPr/>
        </p:nvPicPr>
        <p:blipFill rotWithShape="1">
          <a:blip r:embed="rId2">
            <a:extLst>
              <a:ext uri="{28A0092B-C50C-407E-A947-70E740481C1C}">
                <a14:useLocalDpi xmlns:a14="http://schemas.microsoft.com/office/drawing/2010/main" val="0"/>
              </a:ext>
            </a:extLst>
          </a:blip>
          <a:srcRect l="16674" t="10873" r="28058" b="51845"/>
          <a:stretch/>
        </p:blipFill>
        <p:spPr>
          <a:xfrm>
            <a:off x="500109" y="2090906"/>
            <a:ext cx="9327472" cy="4443059"/>
          </a:xfrm>
          <a:prstGeom prst="rect">
            <a:avLst/>
          </a:prstGeom>
        </p:spPr>
      </p:pic>
    </p:spTree>
    <p:extLst>
      <p:ext uri="{BB962C8B-B14F-4D97-AF65-F5344CB8AC3E}">
        <p14:creationId xmlns:p14="http://schemas.microsoft.com/office/powerpoint/2010/main" val="1032627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A8174-2FAE-C303-9EF6-56FCD8251B22}"/>
              </a:ext>
            </a:extLst>
          </p:cNvPr>
          <p:cNvSpPr>
            <a:spLocks noGrp="1"/>
          </p:cNvSpPr>
          <p:nvPr>
            <p:ph type="title"/>
          </p:nvPr>
        </p:nvSpPr>
        <p:spPr>
          <a:xfrm>
            <a:off x="994299" y="514905"/>
            <a:ext cx="10289397" cy="1213311"/>
          </a:xfrm>
        </p:spPr>
        <p:txBody>
          <a:bodyPr>
            <a:normAutofit fontScale="90000"/>
          </a:bodyPr>
          <a:lstStyle/>
          <a:p>
            <a:pPr marL="0" marR="0">
              <a:lnSpc>
                <a:spcPct val="115000"/>
              </a:lnSpc>
              <a:spcBef>
                <a:spcPts val="0"/>
              </a:spcBef>
              <a:spcAft>
                <a:spcPts val="0"/>
              </a:spcAft>
            </a:pPr>
            <a:r>
              <a:rPr lang="en-US" sz="1800" kern="0" dirty="0">
                <a:solidFill>
                  <a:srgbClr val="008000"/>
                </a:solidFill>
                <a:latin typeface="Consolas" panose="020B0609020204030204" pitchFamily="49" charset="0"/>
                <a:ea typeface="Calibri" panose="020F0502020204030204" pitchFamily="34" charset="0"/>
                <a:cs typeface="Consolas" panose="020B0609020204030204" pitchFamily="49" charset="0"/>
              </a:rPr>
              <a:t>(2)</a:t>
            </a:r>
            <a:r>
              <a:rPr lang="en-US" sz="1800" kern="0" dirty="0">
                <a:solidFill>
                  <a:srgbClr val="008000"/>
                </a:solidFill>
                <a:effectLst/>
                <a:latin typeface="Consolas" panose="020B0609020204030204" pitchFamily="49" charset="0"/>
                <a:ea typeface="Calibri" panose="020F0502020204030204" pitchFamily="34" charset="0"/>
                <a:cs typeface="Consolas" panose="020B0609020204030204" pitchFamily="49" charset="0"/>
              </a:rPr>
              <a:t>------PROPERTY COUNT BY FLOOR ANALYSIS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Floors_Status</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FF00FF"/>
                </a:solidFill>
                <a:effectLst/>
                <a:latin typeface="Consolas" panose="020B0609020204030204" pitchFamily="49" charset="0"/>
                <a:ea typeface="Calibri" panose="020F0502020204030204" pitchFamily="34" charset="0"/>
                <a:cs typeface="Consolas" panose="020B0609020204030204" pitchFamily="49" charset="0"/>
              </a:rPr>
              <a:t>count</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AS</a:t>
            </a:r>
            <a:r>
              <a:rPr lang="en-US" sz="1800" kern="0" dirty="0">
                <a:effectLst/>
                <a:latin typeface="Consolas" panose="020B0609020204030204" pitchFamily="49" charset="0"/>
                <a:ea typeface="Calibri" panose="020F0502020204030204" pitchFamily="34" charset="0"/>
                <a:cs typeface="Consolas" panose="020B0609020204030204" pitchFamily="49" charset="0"/>
              </a:rPr>
              <a:t> FLOOR_COUNT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a:t>
            </a:r>
            <a:r>
              <a:rPr lang="en-US" sz="1800" kern="0" dirty="0">
                <a:effectLst/>
                <a:latin typeface="Consolas" panose="020B0609020204030204" pitchFamily="49" charset="0"/>
                <a:ea typeface="Calibri" panose="020F0502020204030204" pitchFamily="34" charset="0"/>
                <a:cs typeface="Consolas" panose="020B0609020204030204" pitchFamily="49" charset="0"/>
              </a:rPr>
              <a:t> housing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by</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Floors_Status</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Picture 4" descr="A computer screen with a white screen">
            <a:extLst>
              <a:ext uri="{FF2B5EF4-FFF2-40B4-BE49-F238E27FC236}">
                <a16:creationId xmlns:a16="http://schemas.microsoft.com/office/drawing/2014/main" id="{4C3D2B27-6321-AC47-4F65-A6550E1B90A2}"/>
              </a:ext>
            </a:extLst>
          </p:cNvPr>
          <p:cNvPicPr>
            <a:picLocks noChangeAspect="1"/>
          </p:cNvPicPr>
          <p:nvPr/>
        </p:nvPicPr>
        <p:blipFill rotWithShape="1">
          <a:blip r:embed="rId2">
            <a:extLst>
              <a:ext uri="{28A0092B-C50C-407E-A947-70E740481C1C}">
                <a14:useLocalDpi xmlns:a14="http://schemas.microsoft.com/office/drawing/2010/main" val="0"/>
              </a:ext>
            </a:extLst>
          </a:blip>
          <a:srcRect l="16563" t="10972" r="41015" b="52084"/>
          <a:stretch/>
        </p:blipFill>
        <p:spPr>
          <a:xfrm>
            <a:off x="523875" y="2085974"/>
            <a:ext cx="7353300" cy="4371976"/>
          </a:xfrm>
          <a:prstGeom prst="rect">
            <a:avLst/>
          </a:prstGeom>
        </p:spPr>
      </p:pic>
    </p:spTree>
    <p:extLst>
      <p:ext uri="{BB962C8B-B14F-4D97-AF65-F5344CB8AC3E}">
        <p14:creationId xmlns:p14="http://schemas.microsoft.com/office/powerpoint/2010/main" val="1992606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3A035-E07B-687C-425C-D4E5734CA006}"/>
              </a:ext>
            </a:extLst>
          </p:cNvPr>
          <p:cNvSpPr>
            <a:spLocks noGrp="1"/>
          </p:cNvSpPr>
          <p:nvPr>
            <p:ph type="title"/>
          </p:nvPr>
        </p:nvSpPr>
        <p:spPr>
          <a:xfrm>
            <a:off x="1115568" y="548640"/>
            <a:ext cx="10168128" cy="1599756"/>
          </a:xfrm>
        </p:spPr>
        <p:txBody>
          <a:bodyPr>
            <a:normAutofit fontScale="90000"/>
          </a:bodyPr>
          <a:lstStyle/>
          <a:p>
            <a:pPr marL="0" marR="0">
              <a:lnSpc>
                <a:spcPct val="115000"/>
              </a:lnSpc>
              <a:spcBef>
                <a:spcPts val="0"/>
              </a:spcBef>
              <a:spcAft>
                <a:spcPts val="0"/>
              </a:spcAft>
            </a:pPr>
            <a:r>
              <a:rPr lang="en-US" sz="1800" kern="0" dirty="0">
                <a:solidFill>
                  <a:srgbClr val="008000"/>
                </a:solidFill>
                <a:effectLst/>
                <a:latin typeface="Consolas" panose="020B0609020204030204" pitchFamily="49" charset="0"/>
                <a:ea typeface="Calibri" panose="020F0502020204030204" pitchFamily="34" charset="0"/>
                <a:cs typeface="Consolas" panose="020B0609020204030204" pitchFamily="49" charset="0"/>
              </a:rPr>
              <a:t>(3)------waterfront property count analysis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Waterfront_Status</a:t>
            </a:r>
            <a:r>
              <a:rPr lang="en-US" sz="1800" kern="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err="1">
                <a:solidFill>
                  <a:srgbClr val="FF00FF"/>
                </a:solidFill>
                <a:effectLst/>
                <a:latin typeface="Consolas" panose="020B0609020204030204" pitchFamily="49" charset="0"/>
                <a:ea typeface="Calibri" panose="020F0502020204030204" pitchFamily="34" charset="0"/>
                <a:cs typeface="Consolas" panose="020B0609020204030204" pitchFamily="49" charset="0"/>
              </a:rPr>
              <a:t>count</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AS</a:t>
            </a:r>
            <a:r>
              <a:rPr lang="en-US" sz="1800" kern="0" dirty="0">
                <a:effectLst/>
                <a:latin typeface="Consolas" panose="020B0609020204030204" pitchFamily="49" charset="0"/>
                <a:ea typeface="Calibri" panose="020F0502020204030204" pitchFamily="34" charset="0"/>
                <a:cs typeface="Consolas" panose="020B0609020204030204" pitchFamily="49" charset="0"/>
              </a:rPr>
              <a:t> WATERFRONT_COUNT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a:t>
            </a:r>
            <a:r>
              <a:rPr lang="en-US" sz="1800" kern="0" dirty="0">
                <a:effectLst/>
                <a:latin typeface="Consolas" panose="020B0609020204030204" pitchFamily="49" charset="0"/>
                <a:ea typeface="Calibri" panose="020F0502020204030204" pitchFamily="34" charset="0"/>
                <a:cs typeface="Consolas" panose="020B0609020204030204" pitchFamily="49" charset="0"/>
              </a:rPr>
              <a:t> housing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by</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Waterfront_Status</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Picture 3" descr="A computer screen with a white screen&#10;&#10;Description automatically generated">
            <a:extLst>
              <a:ext uri="{FF2B5EF4-FFF2-40B4-BE49-F238E27FC236}">
                <a16:creationId xmlns:a16="http://schemas.microsoft.com/office/drawing/2014/main" id="{6F5CCC84-468F-74AD-5E89-BFC5E88F46F5}"/>
              </a:ext>
            </a:extLst>
          </p:cNvPr>
          <p:cNvPicPr>
            <a:picLocks noChangeAspect="1"/>
          </p:cNvPicPr>
          <p:nvPr/>
        </p:nvPicPr>
        <p:blipFill rotWithShape="1">
          <a:blip r:embed="rId2">
            <a:extLst>
              <a:ext uri="{28A0092B-C50C-407E-A947-70E740481C1C}">
                <a14:useLocalDpi xmlns:a14="http://schemas.microsoft.com/office/drawing/2010/main" val="0"/>
              </a:ext>
            </a:extLst>
          </a:blip>
          <a:srcRect l="16748" t="2329" r="34248" b="57153"/>
          <a:stretch/>
        </p:blipFill>
        <p:spPr>
          <a:xfrm>
            <a:off x="1207362" y="2039644"/>
            <a:ext cx="9682597" cy="4503199"/>
          </a:xfrm>
          <a:prstGeom prst="rect">
            <a:avLst/>
          </a:prstGeom>
        </p:spPr>
      </p:pic>
    </p:spTree>
    <p:extLst>
      <p:ext uri="{BB962C8B-B14F-4D97-AF65-F5344CB8AC3E}">
        <p14:creationId xmlns:p14="http://schemas.microsoft.com/office/powerpoint/2010/main" val="105669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B6385-EDAC-0346-6DC8-A2BA079D3D5A}"/>
              </a:ext>
            </a:extLst>
          </p:cNvPr>
          <p:cNvSpPr>
            <a:spLocks noGrp="1"/>
          </p:cNvSpPr>
          <p:nvPr>
            <p:ph type="title"/>
          </p:nvPr>
        </p:nvSpPr>
        <p:spPr/>
        <p:txBody>
          <a:bodyPr>
            <a:normAutofit fontScale="90000"/>
          </a:bodyPr>
          <a:lstStyle/>
          <a:p>
            <a:pPr marL="0" marR="0">
              <a:lnSpc>
                <a:spcPct val="115000"/>
              </a:lnSpc>
              <a:spcBef>
                <a:spcPts val="0"/>
              </a:spcBef>
              <a:spcAft>
                <a:spcPts val="0"/>
              </a:spcAft>
            </a:pPr>
            <a:r>
              <a:rPr lang="en-US" sz="1800" kern="0" dirty="0">
                <a:solidFill>
                  <a:srgbClr val="008000"/>
                </a:solidFill>
                <a:effectLst/>
                <a:latin typeface="Consolas" panose="020B0609020204030204" pitchFamily="49" charset="0"/>
                <a:ea typeface="Calibri" panose="020F0502020204030204" pitchFamily="34" charset="0"/>
                <a:cs typeface="Consolas" panose="020B0609020204030204" pitchFamily="49" charset="0"/>
              </a:rPr>
              <a:t>(4)-----properties which are renovated or not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Renovated_Status</a:t>
            </a:r>
            <a:r>
              <a:rPr lang="en-US" sz="1800" kern="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err="1">
                <a:solidFill>
                  <a:srgbClr val="FF00FF"/>
                </a:solidFill>
                <a:effectLst/>
                <a:latin typeface="Consolas" panose="020B0609020204030204" pitchFamily="49" charset="0"/>
                <a:ea typeface="Calibri" panose="020F0502020204030204" pitchFamily="34" charset="0"/>
                <a:cs typeface="Consolas" panose="020B0609020204030204" pitchFamily="49" charset="0"/>
              </a:rPr>
              <a:t>count</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AS</a:t>
            </a:r>
            <a:r>
              <a:rPr lang="en-US" sz="1800" kern="0" dirty="0">
                <a:effectLst/>
                <a:latin typeface="Consolas" panose="020B0609020204030204" pitchFamily="49" charset="0"/>
                <a:ea typeface="Calibri" panose="020F0502020204030204" pitchFamily="34" charset="0"/>
                <a:cs typeface="Consolas" panose="020B0609020204030204" pitchFamily="49" charset="0"/>
              </a:rPr>
              <a:t> RENOVATED_COUNT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a:t>
            </a:r>
            <a:r>
              <a:rPr lang="en-US" sz="1800" kern="0" dirty="0">
                <a:effectLst/>
                <a:latin typeface="Consolas" panose="020B0609020204030204" pitchFamily="49" charset="0"/>
                <a:ea typeface="Calibri" panose="020F0502020204030204" pitchFamily="34" charset="0"/>
                <a:cs typeface="Consolas" panose="020B0609020204030204" pitchFamily="49" charset="0"/>
              </a:rPr>
              <a:t> housing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by</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Renovated_Status</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Content Placeholder 4" descr="A computer screen with a white screen&#10;&#10;Description automatically generated">
            <a:extLst>
              <a:ext uri="{FF2B5EF4-FFF2-40B4-BE49-F238E27FC236}">
                <a16:creationId xmlns:a16="http://schemas.microsoft.com/office/drawing/2014/main" id="{52DA7F92-67B5-FB0C-76CE-22D3B7C290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654" t="11044" r="36209" b="57024"/>
          <a:stretch/>
        </p:blipFill>
        <p:spPr>
          <a:xfrm>
            <a:off x="1115568" y="2124075"/>
            <a:ext cx="10548725" cy="4019550"/>
          </a:xfrm>
        </p:spPr>
      </p:pic>
    </p:spTree>
    <p:extLst>
      <p:ext uri="{BB962C8B-B14F-4D97-AF65-F5344CB8AC3E}">
        <p14:creationId xmlns:p14="http://schemas.microsoft.com/office/powerpoint/2010/main" val="1988721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BD065-AF75-17E4-0AA6-C9CBB4412569}"/>
              </a:ext>
            </a:extLst>
          </p:cNvPr>
          <p:cNvSpPr>
            <a:spLocks noGrp="1"/>
          </p:cNvSpPr>
          <p:nvPr>
            <p:ph type="title"/>
          </p:nvPr>
        </p:nvSpPr>
        <p:spPr/>
        <p:txBody>
          <a:bodyPr>
            <a:normAutofit fontScale="90000"/>
          </a:bodyPr>
          <a:lstStyle/>
          <a:p>
            <a:pPr marL="0" marR="0">
              <a:lnSpc>
                <a:spcPct val="115000"/>
              </a:lnSpc>
              <a:spcBef>
                <a:spcPts val="0"/>
              </a:spcBef>
              <a:spcAft>
                <a:spcPts val="0"/>
              </a:spcAft>
            </a:pPr>
            <a:r>
              <a:rPr lang="en-US" sz="1800" kern="0" dirty="0">
                <a:solidFill>
                  <a:srgbClr val="008000"/>
                </a:solidFill>
                <a:effectLst/>
                <a:latin typeface="Consolas" panose="020B0609020204030204" pitchFamily="49" charset="0"/>
                <a:ea typeface="Calibri" panose="020F0502020204030204" pitchFamily="34" charset="0"/>
                <a:cs typeface="Consolas" panose="020B0609020204030204" pitchFamily="49" charset="0"/>
              </a:rPr>
              <a:t>(5)------PROPERTY CONDITION ANALYSIS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Condition_Status</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FF00FF"/>
                </a:solidFill>
                <a:effectLst/>
                <a:latin typeface="Consolas" panose="020B0609020204030204" pitchFamily="49" charset="0"/>
                <a:ea typeface="Calibri" panose="020F0502020204030204" pitchFamily="34" charset="0"/>
                <a:cs typeface="Consolas" panose="020B0609020204030204" pitchFamily="49" charset="0"/>
              </a:rPr>
              <a:t>count</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AS</a:t>
            </a:r>
            <a:r>
              <a:rPr lang="en-US" sz="1800" kern="0" dirty="0">
                <a:effectLst/>
                <a:latin typeface="Consolas" panose="020B0609020204030204" pitchFamily="49" charset="0"/>
                <a:ea typeface="Calibri" panose="020F0502020204030204" pitchFamily="34" charset="0"/>
                <a:cs typeface="Consolas" panose="020B0609020204030204" pitchFamily="49" charset="0"/>
              </a:rPr>
              <a:t> CONDITION_COUNT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a:t>
            </a:r>
            <a:r>
              <a:rPr lang="en-US" sz="1800" kern="0" dirty="0">
                <a:effectLst/>
                <a:latin typeface="Consolas" panose="020B0609020204030204" pitchFamily="49" charset="0"/>
                <a:ea typeface="Calibri" panose="020F0502020204030204" pitchFamily="34" charset="0"/>
                <a:cs typeface="Consolas" panose="020B0609020204030204" pitchFamily="49" charset="0"/>
              </a:rPr>
              <a:t> housing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by</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Condition_Status</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Content Placeholder 4" descr="A computer screen with a white screen&#10;&#10;Description automatically generated">
            <a:extLst>
              <a:ext uri="{FF2B5EF4-FFF2-40B4-BE49-F238E27FC236}">
                <a16:creationId xmlns:a16="http://schemas.microsoft.com/office/drawing/2014/main" id="{DB62621A-2F46-7EC6-BE8D-B5BF918AF4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654" t="11601" r="36790" b="56468"/>
          <a:stretch/>
        </p:blipFill>
        <p:spPr>
          <a:xfrm>
            <a:off x="1228724" y="2058923"/>
            <a:ext cx="10489009" cy="4046601"/>
          </a:xfrm>
        </p:spPr>
      </p:pic>
    </p:spTree>
    <p:extLst>
      <p:ext uri="{BB962C8B-B14F-4D97-AF65-F5344CB8AC3E}">
        <p14:creationId xmlns:p14="http://schemas.microsoft.com/office/powerpoint/2010/main" val="3066667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696D-96CD-C095-9481-DC928F7C0411}"/>
              </a:ext>
            </a:extLst>
          </p:cNvPr>
          <p:cNvSpPr>
            <a:spLocks noGrp="1"/>
          </p:cNvSpPr>
          <p:nvPr>
            <p:ph type="title"/>
          </p:nvPr>
        </p:nvSpPr>
        <p:spPr/>
        <p:txBody>
          <a:bodyPr>
            <a:normAutofit fontScale="90000"/>
          </a:bodyPr>
          <a:lstStyle/>
          <a:p>
            <a:pPr marL="0" marR="0">
              <a:lnSpc>
                <a:spcPct val="115000"/>
              </a:lnSpc>
              <a:spcBef>
                <a:spcPts val="0"/>
              </a:spcBef>
              <a:spcAft>
                <a:spcPts val="0"/>
              </a:spcAft>
            </a:pPr>
            <a:r>
              <a:rPr lang="en-US" sz="1800" kern="0" dirty="0">
                <a:solidFill>
                  <a:srgbClr val="008000"/>
                </a:solidFill>
                <a:effectLst/>
                <a:latin typeface="Consolas" panose="020B0609020204030204" pitchFamily="49" charset="0"/>
                <a:ea typeface="Calibri" panose="020F0502020204030204" pitchFamily="34" charset="0"/>
                <a:cs typeface="Consolas" panose="020B0609020204030204" pitchFamily="49" charset="0"/>
              </a:rPr>
              <a:t>(6)-----Properties built by year</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Year_built</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FF00FF"/>
                </a:solidFill>
                <a:effectLst/>
                <a:latin typeface="Consolas" panose="020B0609020204030204" pitchFamily="49" charset="0"/>
                <a:ea typeface="Calibri" panose="020F0502020204030204" pitchFamily="34" charset="0"/>
                <a:cs typeface="Consolas" panose="020B0609020204030204" pitchFamily="49" charset="0"/>
              </a:rPr>
              <a:t>count</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AS</a:t>
            </a:r>
            <a:r>
              <a:rPr lang="en-US" sz="1800" kern="0" dirty="0">
                <a:effectLst/>
                <a:latin typeface="Consolas" panose="020B0609020204030204" pitchFamily="49" charset="0"/>
                <a:ea typeface="Calibri" panose="020F0502020204030204" pitchFamily="34" charset="0"/>
                <a:cs typeface="Consolas" panose="020B0609020204030204" pitchFamily="49" charset="0"/>
              </a:rPr>
              <a:t> PROPERTIES_YEARBUILT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a:t>
            </a:r>
            <a:r>
              <a:rPr lang="en-US" sz="1800" kern="0" dirty="0">
                <a:effectLst/>
                <a:latin typeface="Consolas" panose="020B0609020204030204" pitchFamily="49" charset="0"/>
                <a:ea typeface="Calibri" panose="020F0502020204030204" pitchFamily="34" charset="0"/>
                <a:cs typeface="Consolas" panose="020B0609020204030204" pitchFamily="49" charset="0"/>
              </a:rPr>
              <a:t> housing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by</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Year_built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by</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Year_built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ASC</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Content Placeholder 4" descr="A computer screen with a white screen&#10;&#10;Description automatically generated">
            <a:extLst>
              <a:ext uri="{FF2B5EF4-FFF2-40B4-BE49-F238E27FC236}">
                <a16:creationId xmlns:a16="http://schemas.microsoft.com/office/drawing/2014/main" id="{29FCB7F1-9445-C8CF-6C98-9C758E670A1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798" t="11044" r="28377" b="7477"/>
          <a:stretch/>
        </p:blipFill>
        <p:spPr>
          <a:xfrm>
            <a:off x="1209675" y="1924049"/>
            <a:ext cx="8020050" cy="4761695"/>
          </a:xfrm>
        </p:spPr>
      </p:pic>
    </p:spTree>
    <p:extLst>
      <p:ext uri="{BB962C8B-B14F-4D97-AF65-F5344CB8AC3E}">
        <p14:creationId xmlns:p14="http://schemas.microsoft.com/office/powerpoint/2010/main" val="4159748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E537-612B-EEA9-007E-ADDF17D5E16C}"/>
              </a:ext>
            </a:extLst>
          </p:cNvPr>
          <p:cNvSpPr>
            <a:spLocks noGrp="1"/>
          </p:cNvSpPr>
          <p:nvPr>
            <p:ph type="title"/>
          </p:nvPr>
        </p:nvSpPr>
        <p:spPr/>
        <p:txBody>
          <a:bodyPr>
            <a:normAutofit fontScale="90000"/>
          </a:bodyPr>
          <a:lstStyle/>
          <a:p>
            <a:pPr marL="0" marR="0">
              <a:lnSpc>
                <a:spcPct val="115000"/>
              </a:lnSpc>
              <a:spcBef>
                <a:spcPts val="0"/>
              </a:spcBef>
              <a:spcAft>
                <a:spcPts val="0"/>
              </a:spcAft>
            </a:pPr>
            <a:r>
              <a:rPr lang="en-US" sz="1800" kern="0" dirty="0">
                <a:solidFill>
                  <a:srgbClr val="008000"/>
                </a:solidFill>
                <a:effectLst/>
                <a:latin typeface="Consolas" panose="020B0609020204030204" pitchFamily="49" charset="0"/>
                <a:ea typeface="Calibri" panose="020F0502020204030204" pitchFamily="34" charset="0"/>
                <a:cs typeface="Consolas" panose="020B0609020204030204" pitchFamily="49" charset="0"/>
              </a:rPr>
              <a:t>(7)-----location-wise property count and Price analysis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Property_location</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FF00FF"/>
                </a:solidFill>
                <a:effectLst/>
                <a:latin typeface="Consolas" panose="020B0609020204030204" pitchFamily="49" charset="0"/>
                <a:ea typeface="Calibri" panose="020F0502020204030204" pitchFamily="34" charset="0"/>
                <a:cs typeface="Consolas" panose="020B0609020204030204" pitchFamily="49" charset="0"/>
              </a:rPr>
              <a:t>COUNT</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as</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property_count</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FF00FF"/>
                </a:solidFill>
                <a:effectLst/>
                <a:latin typeface="Consolas" panose="020B0609020204030204" pitchFamily="49" charset="0"/>
                <a:ea typeface="Calibri" panose="020F0502020204030204" pitchFamily="34" charset="0"/>
                <a:cs typeface="Consolas" panose="020B0609020204030204" pitchFamily="49" charset="0"/>
              </a:rPr>
              <a:t>AVG</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Price</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as</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avg_price</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a:t>
            </a:r>
            <a:r>
              <a:rPr lang="en-US" sz="1800" kern="0" dirty="0">
                <a:effectLst/>
                <a:latin typeface="Consolas" panose="020B0609020204030204" pitchFamily="49" charset="0"/>
                <a:ea typeface="Calibri" panose="020F0502020204030204" pitchFamily="34" charset="0"/>
                <a:cs typeface="Consolas" panose="020B0609020204030204" pitchFamily="49" charset="0"/>
              </a:rPr>
              <a:t> housing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BY</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Property_location</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Content Placeholder 4" descr="A computer screen with a white background&#10;&#10;Description automatically generated">
            <a:extLst>
              <a:ext uri="{FF2B5EF4-FFF2-40B4-BE49-F238E27FC236}">
                <a16:creationId xmlns:a16="http://schemas.microsoft.com/office/drawing/2014/main" id="{D7EF21F9-BF96-4394-3B2A-92DB4CB56DC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798" t="11044" r="42301" b="51310"/>
          <a:stretch/>
        </p:blipFill>
        <p:spPr>
          <a:xfrm>
            <a:off x="1200149" y="1962149"/>
            <a:ext cx="10487026" cy="4486276"/>
          </a:xfrm>
        </p:spPr>
      </p:pic>
    </p:spTree>
    <p:extLst>
      <p:ext uri="{BB962C8B-B14F-4D97-AF65-F5344CB8AC3E}">
        <p14:creationId xmlns:p14="http://schemas.microsoft.com/office/powerpoint/2010/main" val="3099558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gures of houses in different position and sizes">
            <a:extLst>
              <a:ext uri="{FF2B5EF4-FFF2-40B4-BE49-F238E27FC236}">
                <a16:creationId xmlns:a16="http://schemas.microsoft.com/office/drawing/2014/main" id="{30514F31-56E5-9D89-C97E-711A36AA456C}"/>
              </a:ext>
            </a:extLst>
          </p:cNvPr>
          <p:cNvPicPr>
            <a:picLocks noChangeAspect="1"/>
          </p:cNvPicPr>
          <p:nvPr/>
        </p:nvPicPr>
        <p:blipFill rotWithShape="1">
          <a:blip r:embed="rId2"/>
          <a:srcRect l="13705" r="31198"/>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27" name="Rectangle 26">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572" y="2240371"/>
            <a:ext cx="42062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B2D8034-631D-E22D-E2A8-7715BFFBBAF2}"/>
              </a:ext>
            </a:extLst>
          </p:cNvPr>
          <p:cNvSpPr>
            <a:spLocks noGrp="1"/>
          </p:cNvSpPr>
          <p:nvPr>
            <p:ph idx="1"/>
          </p:nvPr>
        </p:nvSpPr>
        <p:spPr>
          <a:xfrm>
            <a:off x="7255563" y="2557587"/>
            <a:ext cx="4314645" cy="3717317"/>
          </a:xfrm>
        </p:spPr>
        <p:txBody>
          <a:bodyPr anchor="t">
            <a:normAutofit fontScale="92500"/>
          </a:bodyPr>
          <a:lstStyle/>
          <a:p>
            <a:pPr marL="0" indent="0">
              <a:lnSpc>
                <a:spcPct val="100000"/>
              </a:lnSpc>
              <a:buNone/>
            </a:pPr>
            <a:r>
              <a:rPr lang="en-US" sz="2600" b="1" dirty="0">
                <a:effectLst/>
                <a:latin typeface="Algerian" panose="04020705040A02060702" pitchFamily="82" charset="0"/>
                <a:ea typeface="Times New Roman" panose="02020603050405020304" pitchFamily="18" charset="0"/>
                <a:cs typeface="Times New Roman" panose="02020603050405020304" pitchFamily="18" charset="0"/>
              </a:rPr>
              <a:t>Project Overview</a:t>
            </a:r>
            <a:r>
              <a:rPr lang="en-US" sz="2600" dirty="0">
                <a:effectLst/>
                <a:latin typeface="Algerian" panose="04020705040A02060702" pitchFamily="82" charset="0"/>
                <a:ea typeface="Times New Roman" panose="02020603050405020304" pitchFamily="18" charset="0"/>
                <a:cs typeface="Times New Roman" panose="02020603050405020304" pitchFamily="18" charset="0"/>
              </a:rPr>
              <a:t>:</a:t>
            </a:r>
          </a:p>
          <a:p>
            <a:pPr>
              <a:lnSpc>
                <a:spcPct val="100000"/>
              </a:lnSpc>
            </a:pPr>
            <a:endParaRPr lang="en-US" sz="1600" dirty="0">
              <a:latin typeface="Algerian" panose="04020705040A02060702" pitchFamily="82" charset="0"/>
              <a:ea typeface="Times New Roman" panose="02020603050405020304" pitchFamily="18" charset="0"/>
              <a:cs typeface="Times New Roman" panose="02020603050405020304" pitchFamily="18" charset="0"/>
            </a:endParaRPr>
          </a:p>
          <a:p>
            <a:pPr>
              <a:lnSpc>
                <a:spcPct val="100000"/>
              </a:lnSpc>
            </a:pPr>
            <a:r>
              <a:rPr lang="en-US" sz="1600" dirty="0">
                <a:effectLst/>
                <a:latin typeface="Segoe UI" panose="020B0502040204020203" pitchFamily="34" charset="0"/>
                <a:ea typeface="Times New Roman" panose="02020603050405020304" pitchFamily="18" charset="0"/>
                <a:cs typeface="Times New Roman" panose="02020603050405020304" pitchFamily="18" charset="0"/>
              </a:rPr>
              <a:t> A "Housing Property Data Management Project" focuses on creating a centralized system or database for efficiently collecting, storing, managing, and retrieving data related to housing properties. </a:t>
            </a:r>
          </a:p>
          <a:p>
            <a:pPr>
              <a:lnSpc>
                <a:spcPct val="100000"/>
              </a:lnSpc>
            </a:pPr>
            <a:r>
              <a:rPr lang="en-US" sz="1600" dirty="0">
                <a:effectLst/>
                <a:latin typeface="Segoe UI" panose="020B0502040204020203" pitchFamily="34" charset="0"/>
                <a:ea typeface="Times New Roman" panose="02020603050405020304" pitchFamily="18" charset="0"/>
                <a:cs typeface="Times New Roman" panose="02020603050405020304" pitchFamily="18" charset="0"/>
              </a:rPr>
              <a:t>This project is useful for real estate agencies.</a:t>
            </a:r>
            <a:r>
              <a:rPr lang="en-US" sz="1600" dirty="0">
                <a:effectLst/>
                <a:latin typeface="Segoe UI" panose="020B0502040204020203" pitchFamily="34" charset="0"/>
                <a:ea typeface="Calibri" panose="020F0502020204030204" pitchFamily="34" charset="0"/>
                <a:cs typeface="Times New Roman" panose="02020603050405020304" pitchFamily="18" charset="0"/>
              </a:rPr>
              <a:t> It is typically designed to help various stakeholders, including homebuyers, sellers, real estate professionals, and policymakers, make informed decisions related to the housing market.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endParaRPr lang="en-US" sz="1600" dirty="0"/>
          </a:p>
        </p:txBody>
      </p:sp>
    </p:spTree>
    <p:extLst>
      <p:ext uri="{BB962C8B-B14F-4D97-AF65-F5344CB8AC3E}">
        <p14:creationId xmlns:p14="http://schemas.microsoft.com/office/powerpoint/2010/main" val="1227731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D8E6-CE51-30AD-5A81-AF53082AF14F}"/>
              </a:ext>
            </a:extLst>
          </p:cNvPr>
          <p:cNvSpPr>
            <a:spLocks noGrp="1"/>
          </p:cNvSpPr>
          <p:nvPr>
            <p:ph type="title"/>
          </p:nvPr>
        </p:nvSpPr>
        <p:spPr/>
        <p:txBody>
          <a:bodyPr>
            <a:normAutofit fontScale="90000"/>
          </a:bodyPr>
          <a:lstStyle/>
          <a:p>
            <a:pPr marL="0" marR="0">
              <a:lnSpc>
                <a:spcPct val="115000"/>
              </a:lnSpc>
              <a:spcBef>
                <a:spcPts val="0"/>
              </a:spcBef>
              <a:spcAft>
                <a:spcPts val="0"/>
              </a:spcAft>
            </a:pPr>
            <a:r>
              <a:rPr lang="en-US" sz="1800" kern="0" dirty="0">
                <a:solidFill>
                  <a:srgbClr val="008000"/>
                </a:solidFill>
                <a:effectLst/>
                <a:latin typeface="Consolas" panose="020B0609020204030204" pitchFamily="49" charset="0"/>
                <a:ea typeface="Calibri" panose="020F0502020204030204" pitchFamily="34" charset="0"/>
                <a:cs typeface="Consolas" panose="020B0609020204030204" pitchFamily="49" charset="0"/>
              </a:rPr>
              <a:t>(8)---KPI AVERAGE PROPERTY AGE</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FF00FF"/>
                </a:solidFill>
                <a:effectLst/>
                <a:latin typeface="Consolas" panose="020B0609020204030204" pitchFamily="49" charset="0"/>
                <a:ea typeface="Calibri" panose="020F0502020204030204" pitchFamily="34" charset="0"/>
                <a:cs typeface="Consolas" panose="020B0609020204030204" pitchFamily="49" charset="0"/>
              </a:rPr>
              <a:t>AVG</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2023 </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Year_built</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AS</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avg_property_age</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a:t>
            </a:r>
            <a:r>
              <a:rPr lang="en-US" sz="1800" kern="0" dirty="0">
                <a:effectLst/>
                <a:latin typeface="Consolas" panose="020B0609020204030204" pitchFamily="49" charset="0"/>
                <a:ea typeface="Calibri" panose="020F0502020204030204" pitchFamily="34" charset="0"/>
                <a:cs typeface="Consolas" panose="020B0609020204030204" pitchFamily="49" charset="0"/>
              </a:rPr>
              <a:t> housing</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Content Placeholder 4" descr="A computer screen with a white screen&#10;&#10;Description automatically generated">
            <a:extLst>
              <a:ext uri="{FF2B5EF4-FFF2-40B4-BE49-F238E27FC236}">
                <a16:creationId xmlns:a16="http://schemas.microsoft.com/office/drawing/2014/main" id="{A693D7BD-7710-69F8-47B4-D011017489E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798" t="11818" r="49263" b="59819"/>
          <a:stretch/>
        </p:blipFill>
        <p:spPr>
          <a:xfrm>
            <a:off x="1228725" y="1895475"/>
            <a:ext cx="7253894" cy="3409950"/>
          </a:xfrm>
        </p:spPr>
      </p:pic>
    </p:spTree>
    <p:extLst>
      <p:ext uri="{BB962C8B-B14F-4D97-AF65-F5344CB8AC3E}">
        <p14:creationId xmlns:p14="http://schemas.microsoft.com/office/powerpoint/2010/main" val="2137605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434C9-0A82-6385-4645-E8555659FF73}"/>
              </a:ext>
            </a:extLst>
          </p:cNvPr>
          <p:cNvSpPr>
            <a:spLocks noGrp="1"/>
          </p:cNvSpPr>
          <p:nvPr>
            <p:ph type="title"/>
          </p:nvPr>
        </p:nvSpPr>
        <p:spPr/>
        <p:txBody>
          <a:bodyPr>
            <a:normAutofit fontScale="90000"/>
          </a:bodyPr>
          <a:lstStyle/>
          <a:p>
            <a:pPr marL="0" marR="0">
              <a:lnSpc>
                <a:spcPct val="115000"/>
              </a:lnSpc>
              <a:spcBef>
                <a:spcPts val="0"/>
              </a:spcBef>
              <a:spcAft>
                <a:spcPts val="0"/>
              </a:spcAft>
            </a:pPr>
            <a:r>
              <a:rPr lang="en-US" sz="1800" kern="0" dirty="0">
                <a:solidFill>
                  <a:srgbClr val="008000"/>
                </a:solidFill>
                <a:effectLst/>
                <a:latin typeface="Consolas" panose="020B0609020204030204" pitchFamily="49" charset="0"/>
                <a:ea typeface="Calibri" panose="020F0502020204030204" pitchFamily="34" charset="0"/>
                <a:cs typeface="Consolas" panose="020B0609020204030204" pitchFamily="49" charset="0"/>
              </a:rPr>
              <a:t>(9)-----Waterfront property price analysis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Waterfront_Status</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FF00FF"/>
                </a:solidFill>
                <a:effectLst/>
                <a:latin typeface="Consolas" panose="020B0609020204030204" pitchFamily="49" charset="0"/>
                <a:ea typeface="Calibri" panose="020F0502020204030204" pitchFamily="34" charset="0"/>
                <a:cs typeface="Consolas" panose="020B0609020204030204" pitchFamily="49" charset="0"/>
              </a:rPr>
              <a:t>MIN</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price</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as</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min_price</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FF00FF"/>
                </a:solidFill>
                <a:effectLst/>
                <a:latin typeface="Consolas" panose="020B0609020204030204" pitchFamily="49" charset="0"/>
                <a:ea typeface="Calibri" panose="020F0502020204030204" pitchFamily="34" charset="0"/>
                <a:cs typeface="Consolas" panose="020B0609020204030204" pitchFamily="49" charset="0"/>
              </a:rPr>
              <a:t>MAX</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price</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as</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max_price</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FF00FF"/>
                </a:solidFill>
                <a:effectLst/>
                <a:latin typeface="Consolas" panose="020B0609020204030204" pitchFamily="49" charset="0"/>
                <a:ea typeface="Calibri" panose="020F0502020204030204" pitchFamily="34" charset="0"/>
                <a:cs typeface="Consolas" panose="020B0609020204030204" pitchFamily="49" charset="0"/>
              </a:rPr>
              <a:t>AVG</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price</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as</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avg_price</a:t>
            </a:r>
            <a:r>
              <a:rPr lang="en-US" sz="1800" kern="100" dirty="0">
                <a:latin typeface="Calibri" panose="020F0502020204030204" pitchFamily="34" charset="0"/>
                <a:ea typeface="Calibri" panose="020F0502020204030204" pitchFamily="34" charset="0"/>
                <a:cs typeface="Times New Roman" panose="02020603050405020304" pitchFamily="18"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a:t>
            </a:r>
            <a:r>
              <a:rPr lang="en-US" sz="1800" kern="0" dirty="0">
                <a:effectLst/>
                <a:latin typeface="Consolas" panose="020B0609020204030204" pitchFamily="49" charset="0"/>
                <a:ea typeface="Calibri" panose="020F0502020204030204" pitchFamily="34" charset="0"/>
                <a:cs typeface="Consolas" panose="020B0609020204030204" pitchFamily="49" charset="0"/>
              </a:rPr>
              <a:t> housing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BY</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Waterfront_Status</a:t>
            </a:r>
            <a:r>
              <a:rPr lang="en-US" sz="1800" kern="0" dirty="0">
                <a:effectLst/>
                <a:latin typeface="Consolas" panose="020B0609020204030204" pitchFamily="49" charset="0"/>
                <a:ea typeface="Calibri" panose="020F0502020204030204" pitchFamily="34" charset="0"/>
                <a:cs typeface="Consolas" panose="020B0609020204030204" pitchFamily="49" charset="0"/>
              </a:rPr>
              <a:t>"</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pic>
        <p:nvPicPr>
          <p:cNvPr id="5" name="Content Placeholder 4" descr="A computer screen with a white background&#10;&#10;Description automatically generated">
            <a:extLst>
              <a:ext uri="{FF2B5EF4-FFF2-40B4-BE49-F238E27FC236}">
                <a16:creationId xmlns:a16="http://schemas.microsoft.com/office/drawing/2014/main" id="{2219CE33-31F9-6F86-AD00-17AA44CA0CB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944" t="10786" r="32003" b="54147"/>
          <a:stretch/>
        </p:blipFill>
        <p:spPr>
          <a:xfrm>
            <a:off x="1209674" y="1990724"/>
            <a:ext cx="10230974" cy="3952875"/>
          </a:xfrm>
        </p:spPr>
      </p:pic>
    </p:spTree>
    <p:extLst>
      <p:ext uri="{BB962C8B-B14F-4D97-AF65-F5344CB8AC3E}">
        <p14:creationId xmlns:p14="http://schemas.microsoft.com/office/powerpoint/2010/main" val="2668423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D5B83-0ACA-994A-1BBF-6FFC844C749A}"/>
              </a:ext>
            </a:extLst>
          </p:cNvPr>
          <p:cNvSpPr>
            <a:spLocks noGrp="1"/>
          </p:cNvSpPr>
          <p:nvPr>
            <p:ph type="title"/>
          </p:nvPr>
        </p:nvSpPr>
        <p:spPr>
          <a:xfrm>
            <a:off x="1115568" y="912625"/>
            <a:ext cx="10168128" cy="1179576"/>
          </a:xfrm>
        </p:spPr>
        <p:txBody>
          <a:bodyPr>
            <a:normAutofit fontScale="90000"/>
          </a:bodyPr>
          <a:lstStyle/>
          <a:p>
            <a:pPr marL="0" marR="0">
              <a:lnSpc>
                <a:spcPct val="115000"/>
              </a:lnSpc>
              <a:spcBef>
                <a:spcPts val="0"/>
              </a:spcBef>
              <a:spcAft>
                <a:spcPts val="0"/>
              </a:spcAft>
            </a:pPr>
            <a:r>
              <a:rPr lang="en-US" sz="1800" kern="0" dirty="0">
                <a:solidFill>
                  <a:srgbClr val="008000"/>
                </a:solidFill>
                <a:effectLst/>
                <a:latin typeface="Consolas" panose="020B0609020204030204" pitchFamily="49" charset="0"/>
                <a:ea typeface="Calibri" panose="020F0502020204030204" pitchFamily="34" charset="0"/>
                <a:cs typeface="Consolas" panose="020B0609020204030204" pitchFamily="49" charset="0"/>
              </a:rPr>
              <a:t>(10)-----PROPERTY PRICE TRENDS OVER THE YEARS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Year_built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as</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construction_year</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FF00FF"/>
                </a:solidFill>
                <a:effectLst/>
                <a:latin typeface="Consolas" panose="020B0609020204030204" pitchFamily="49" charset="0"/>
                <a:ea typeface="Calibri" panose="020F0502020204030204" pitchFamily="34" charset="0"/>
                <a:cs typeface="Consolas" panose="020B0609020204030204" pitchFamily="49" charset="0"/>
              </a:rPr>
              <a:t>AVG</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price</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as</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avg_price</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a:t>
            </a:r>
            <a:r>
              <a:rPr lang="en-US" sz="1800" kern="0" dirty="0">
                <a:effectLst/>
                <a:latin typeface="Consolas" panose="020B0609020204030204" pitchFamily="49" charset="0"/>
                <a:ea typeface="Calibri" panose="020F0502020204030204" pitchFamily="34" charset="0"/>
                <a:cs typeface="Consolas" panose="020B0609020204030204" pitchFamily="49" charset="0"/>
              </a:rPr>
              <a:t> housing</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BY</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Year_built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BY</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construction_year</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Content Placeholder 4" descr="A computer screen with a white background&#10;&#10;Description automatically generated">
            <a:extLst>
              <a:ext uri="{FF2B5EF4-FFF2-40B4-BE49-F238E27FC236}">
                <a16:creationId xmlns:a16="http://schemas.microsoft.com/office/drawing/2014/main" id="{A07EF516-06B3-7307-14A1-B3F14F32D8D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654" t="11302" r="48972" b="7993"/>
          <a:stretch/>
        </p:blipFill>
        <p:spPr>
          <a:xfrm>
            <a:off x="1200150" y="2092201"/>
            <a:ext cx="7486650" cy="4654387"/>
          </a:xfrm>
        </p:spPr>
      </p:pic>
    </p:spTree>
    <p:extLst>
      <p:ext uri="{BB962C8B-B14F-4D97-AF65-F5344CB8AC3E}">
        <p14:creationId xmlns:p14="http://schemas.microsoft.com/office/powerpoint/2010/main" val="886328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85737-BC5A-2FEF-2015-B8D42DC4A1A8}"/>
              </a:ext>
            </a:extLst>
          </p:cNvPr>
          <p:cNvSpPr>
            <a:spLocks noGrp="1"/>
          </p:cNvSpPr>
          <p:nvPr>
            <p:ph type="title"/>
          </p:nvPr>
        </p:nvSpPr>
        <p:spPr>
          <a:xfrm>
            <a:off x="1115568" y="779459"/>
            <a:ext cx="10168128" cy="1179576"/>
          </a:xfrm>
        </p:spPr>
        <p:txBody>
          <a:bodyPr>
            <a:normAutofit fontScale="90000"/>
          </a:bodyPr>
          <a:lstStyle/>
          <a:p>
            <a:pPr marL="0" marR="0">
              <a:lnSpc>
                <a:spcPct val="115000"/>
              </a:lnSpc>
              <a:spcBef>
                <a:spcPts val="0"/>
              </a:spcBef>
              <a:spcAft>
                <a:spcPts val="0"/>
              </a:spcAft>
            </a:pPr>
            <a:r>
              <a:rPr lang="en-US" sz="1800" kern="0" dirty="0">
                <a:solidFill>
                  <a:srgbClr val="008000"/>
                </a:solidFill>
                <a:effectLst/>
                <a:latin typeface="Consolas" panose="020B0609020204030204" pitchFamily="49" charset="0"/>
                <a:ea typeface="Calibri" panose="020F0502020204030204" pitchFamily="34" charset="0"/>
                <a:cs typeface="Consolas" panose="020B0609020204030204" pitchFamily="49" charset="0"/>
              </a:rPr>
              <a:t>(11)----BEDROOM STATUS PROPERTY PRICE ANALYSIS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Bedroom_Status</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FF00FF"/>
                </a:solidFill>
                <a:effectLst/>
                <a:latin typeface="Consolas" panose="020B0609020204030204" pitchFamily="49" charset="0"/>
                <a:ea typeface="Calibri" panose="020F0502020204030204" pitchFamily="34" charset="0"/>
                <a:cs typeface="Consolas" panose="020B0609020204030204" pitchFamily="49" charset="0"/>
              </a:rPr>
              <a:t>AVG</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price</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as</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avg_price</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a:t>
            </a:r>
            <a:r>
              <a:rPr lang="en-US" sz="1800" kern="0" dirty="0">
                <a:effectLst/>
                <a:latin typeface="Consolas" panose="020B0609020204030204" pitchFamily="49" charset="0"/>
                <a:ea typeface="Calibri" panose="020F0502020204030204" pitchFamily="34" charset="0"/>
                <a:cs typeface="Consolas" panose="020B0609020204030204" pitchFamily="49" charset="0"/>
              </a:rPr>
              <a:t> housing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group</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by</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Bedroom_Status</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ORDER</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BY</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err="1">
                <a:effectLst/>
                <a:latin typeface="Consolas" panose="020B0609020204030204" pitchFamily="49" charset="0"/>
                <a:ea typeface="Calibri" panose="020F0502020204030204" pitchFamily="34" charset="0"/>
                <a:cs typeface="Consolas" panose="020B0609020204030204" pitchFamily="49" charset="0"/>
              </a:rPr>
              <a:t>Bedroom_Status</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descr="A computer screen with a white background&#10;&#10;Description automatically generated">
            <a:extLst>
              <a:ext uri="{FF2B5EF4-FFF2-40B4-BE49-F238E27FC236}">
                <a16:creationId xmlns:a16="http://schemas.microsoft.com/office/drawing/2014/main" id="{976DA785-6760-8A5D-ED5B-A450DE4A6FF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798" t="11560" r="28667" b="48990"/>
          <a:stretch/>
        </p:blipFill>
        <p:spPr>
          <a:xfrm>
            <a:off x="1115568" y="2019299"/>
            <a:ext cx="9526988" cy="3876676"/>
          </a:xfrm>
        </p:spPr>
      </p:pic>
    </p:spTree>
    <p:extLst>
      <p:ext uri="{BB962C8B-B14F-4D97-AF65-F5344CB8AC3E}">
        <p14:creationId xmlns:p14="http://schemas.microsoft.com/office/powerpoint/2010/main" val="1195919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84DD0-FCC8-54DC-6D76-DF779A181931}"/>
              </a:ext>
            </a:extLst>
          </p:cNvPr>
          <p:cNvSpPr>
            <a:spLocks noGrp="1"/>
          </p:cNvSpPr>
          <p:nvPr>
            <p:ph type="title"/>
          </p:nvPr>
        </p:nvSpPr>
        <p:spPr/>
        <p:txBody>
          <a:bodyPr>
            <a:normAutofit fontScale="90000"/>
          </a:bodyPr>
          <a:lstStyle/>
          <a:p>
            <a:pPr marL="0" marR="0">
              <a:lnSpc>
                <a:spcPct val="115000"/>
              </a:lnSpc>
              <a:spcBef>
                <a:spcPts val="0"/>
              </a:spcBef>
              <a:spcAft>
                <a:spcPts val="0"/>
              </a:spcAft>
            </a:pPr>
            <a:r>
              <a:rPr lang="en-US" sz="1800" kern="0" dirty="0">
                <a:solidFill>
                  <a:srgbClr val="008000"/>
                </a:solidFill>
                <a:effectLst/>
                <a:latin typeface="Consolas" panose="020B0609020204030204" pitchFamily="49" charset="0"/>
                <a:ea typeface="Calibri" panose="020F0502020204030204" pitchFamily="34" charset="0"/>
                <a:cs typeface="Consolas" panose="020B0609020204030204" pitchFamily="49" charset="0"/>
              </a:rPr>
              <a:t>(12)-----KPI AVERAGE PROPERTY PRICE</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FF00FF"/>
                </a:solidFill>
                <a:effectLst/>
                <a:latin typeface="Consolas" panose="020B0609020204030204" pitchFamily="49" charset="0"/>
                <a:ea typeface="Calibri" panose="020F0502020204030204" pitchFamily="34" charset="0"/>
                <a:cs typeface="Consolas" panose="020B0609020204030204" pitchFamily="49" charset="0"/>
              </a:rPr>
              <a:t>AVG</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price</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as</a:t>
            </a:r>
            <a:r>
              <a:rPr lang="en-US" sz="1800" kern="0" dirty="0">
                <a:effectLst/>
                <a:latin typeface="Consolas" panose="020B0609020204030204" pitchFamily="49" charset="0"/>
                <a:ea typeface="Calibri" panose="020F0502020204030204" pitchFamily="34" charset="0"/>
                <a:cs typeface="Consolas" panose="020B0609020204030204" pitchFamily="49" charset="0"/>
              </a:rPr>
              <a:t> AVG_PRICE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a:t>
            </a:r>
            <a:r>
              <a:rPr lang="en-US" sz="1800" kern="0" dirty="0">
                <a:effectLst/>
                <a:latin typeface="Consolas" panose="020B0609020204030204" pitchFamily="49" charset="0"/>
                <a:ea typeface="Calibri" panose="020F0502020204030204" pitchFamily="34" charset="0"/>
                <a:cs typeface="Consolas" panose="020B0609020204030204" pitchFamily="49" charset="0"/>
              </a:rPr>
              <a:t> housing</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Content Placeholder 4" descr="A computer screen with a white screen&#10;&#10;Description automatically generated">
            <a:extLst>
              <a:ext uri="{FF2B5EF4-FFF2-40B4-BE49-F238E27FC236}">
                <a16:creationId xmlns:a16="http://schemas.microsoft.com/office/drawing/2014/main" id="{EEBEC7D2-BA5E-FBF2-E5DB-366590F6DEC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508" t="12076" r="58110" b="60335"/>
          <a:stretch/>
        </p:blipFill>
        <p:spPr>
          <a:xfrm>
            <a:off x="1115568" y="2066925"/>
            <a:ext cx="6106676" cy="3733800"/>
          </a:xfrm>
        </p:spPr>
      </p:pic>
    </p:spTree>
    <p:extLst>
      <p:ext uri="{BB962C8B-B14F-4D97-AF65-F5344CB8AC3E}">
        <p14:creationId xmlns:p14="http://schemas.microsoft.com/office/powerpoint/2010/main" val="3645584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23A8-900F-9151-261F-892266C7F0E0}"/>
              </a:ext>
            </a:extLst>
          </p:cNvPr>
          <p:cNvSpPr>
            <a:spLocks noGrp="1"/>
          </p:cNvSpPr>
          <p:nvPr>
            <p:ph type="title"/>
          </p:nvPr>
        </p:nvSpPr>
        <p:spPr/>
        <p:txBody>
          <a:bodyPr>
            <a:normAutofit fontScale="90000"/>
          </a:bodyPr>
          <a:lstStyle/>
          <a:p>
            <a:pPr marL="0" marR="0">
              <a:lnSpc>
                <a:spcPct val="115000"/>
              </a:lnSpc>
              <a:spcBef>
                <a:spcPts val="0"/>
              </a:spcBef>
              <a:spcAft>
                <a:spcPts val="0"/>
              </a:spcAft>
            </a:pPr>
            <a:r>
              <a:rPr lang="en-US" sz="1800" kern="0" dirty="0">
                <a:solidFill>
                  <a:srgbClr val="008000"/>
                </a:solidFill>
                <a:effectLst/>
                <a:latin typeface="Consolas" panose="020B0609020204030204" pitchFamily="49" charset="0"/>
                <a:ea typeface="Calibri" panose="020F0502020204030204" pitchFamily="34" charset="0"/>
                <a:cs typeface="Consolas" panose="020B0609020204030204" pitchFamily="49" charset="0"/>
              </a:rPr>
              <a:t>(13)----KPI TOTAL PROPERTIES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SELECT</a:t>
            </a:r>
            <a:r>
              <a:rPr lang="en-US" sz="1800" kern="0" dirty="0">
                <a:effectLst/>
                <a:latin typeface="Consolas" panose="020B0609020204030204" pitchFamily="49" charset="0"/>
                <a:ea typeface="Calibri" panose="020F0502020204030204" pitchFamily="34" charset="0"/>
                <a:cs typeface="Consolas" panose="020B0609020204030204" pitchFamily="49" charset="0"/>
              </a:rPr>
              <a:t> </a:t>
            </a:r>
            <a:r>
              <a:rPr lang="en-US" sz="1800" kern="0" dirty="0">
                <a:solidFill>
                  <a:srgbClr val="FF00FF"/>
                </a:solidFill>
                <a:effectLst/>
                <a:latin typeface="Consolas" panose="020B0609020204030204" pitchFamily="49" charset="0"/>
                <a:ea typeface="Calibri" panose="020F0502020204030204" pitchFamily="34" charset="0"/>
                <a:cs typeface="Consolas" panose="020B0609020204030204" pitchFamily="49" charset="0"/>
              </a:rPr>
              <a:t>COUNT</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as</a:t>
            </a:r>
            <a:r>
              <a:rPr lang="en-US" sz="1800" kern="0" dirty="0">
                <a:effectLst/>
                <a:latin typeface="Consolas" panose="020B0609020204030204" pitchFamily="49" charset="0"/>
                <a:ea typeface="Calibri" panose="020F0502020204030204" pitchFamily="34" charset="0"/>
                <a:cs typeface="Consolas" panose="020B0609020204030204" pitchFamily="49" charset="0"/>
              </a:rPr>
              <a:t> TOTAL_PROPERTIES </a:t>
            </a:r>
            <a:r>
              <a:rPr lang="en-US" sz="1800" kern="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FROM</a:t>
            </a:r>
            <a:r>
              <a:rPr lang="en-US" sz="1800" kern="0" dirty="0">
                <a:effectLst/>
                <a:latin typeface="Consolas" panose="020B0609020204030204" pitchFamily="49" charset="0"/>
                <a:ea typeface="Calibri" panose="020F0502020204030204" pitchFamily="34" charset="0"/>
                <a:cs typeface="Consolas" panose="020B0609020204030204" pitchFamily="49" charset="0"/>
              </a:rPr>
              <a:t> housing</a:t>
            </a:r>
            <a:r>
              <a:rPr lang="en-US" sz="1800" kern="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9" name="Content Placeholder 8" descr="A computer screen with a white background&#10;&#10;Description automatically generated">
            <a:extLst>
              <a:ext uri="{FF2B5EF4-FFF2-40B4-BE49-F238E27FC236}">
                <a16:creationId xmlns:a16="http://schemas.microsoft.com/office/drawing/2014/main" id="{2B75C766-DB35-CDB3-8162-6807D04F7A2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799" t="11302" r="56515" b="59304"/>
          <a:stretch/>
        </p:blipFill>
        <p:spPr>
          <a:xfrm>
            <a:off x="1247774" y="1943099"/>
            <a:ext cx="5248275" cy="3251649"/>
          </a:xfrm>
        </p:spPr>
      </p:pic>
    </p:spTree>
    <p:extLst>
      <p:ext uri="{BB962C8B-B14F-4D97-AF65-F5344CB8AC3E}">
        <p14:creationId xmlns:p14="http://schemas.microsoft.com/office/powerpoint/2010/main" val="227247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9A38EBA-6E97-44A4-B4B8-D9FB5D33F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108F29-532D-8173-4EA6-FACA2065CFC5}"/>
              </a:ext>
            </a:extLst>
          </p:cNvPr>
          <p:cNvSpPr>
            <a:spLocks noGrp="1"/>
          </p:cNvSpPr>
          <p:nvPr>
            <p:ph type="title"/>
          </p:nvPr>
        </p:nvSpPr>
        <p:spPr>
          <a:xfrm>
            <a:off x="411480" y="991443"/>
            <a:ext cx="4502858" cy="1087819"/>
          </a:xfrm>
        </p:spPr>
        <p:txBody>
          <a:bodyPr anchor="b">
            <a:normAutofit/>
          </a:bodyPr>
          <a:lstStyle/>
          <a:p>
            <a:r>
              <a:rPr lang="en-US" sz="3400">
                <a:latin typeface="Algerian" panose="04020705040A02060702" pitchFamily="82" charset="0"/>
              </a:rPr>
              <a:t>DATA LOADING</a:t>
            </a:r>
          </a:p>
        </p:txBody>
      </p:sp>
      <p:sp>
        <p:nvSpPr>
          <p:cNvPr id="32" name="!!accent">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480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ontent Placeholder 2">
            <a:extLst>
              <a:ext uri="{FF2B5EF4-FFF2-40B4-BE49-F238E27FC236}">
                <a16:creationId xmlns:a16="http://schemas.microsoft.com/office/drawing/2014/main" id="{FE1E9C1F-A088-633B-0EF5-F6125561E9F3}"/>
              </a:ext>
            </a:extLst>
          </p:cNvPr>
          <p:cNvSpPr>
            <a:spLocks noGrp="1"/>
          </p:cNvSpPr>
          <p:nvPr>
            <p:ph idx="1"/>
          </p:nvPr>
        </p:nvSpPr>
        <p:spPr>
          <a:xfrm>
            <a:off x="411480" y="2684095"/>
            <a:ext cx="4502858" cy="3492868"/>
          </a:xfrm>
        </p:spPr>
        <p:txBody>
          <a:bodyPr>
            <a:normAutofit/>
          </a:bodyPr>
          <a:lstStyle/>
          <a:p>
            <a:r>
              <a:rPr lang="en-US" sz="1700" dirty="0"/>
              <a:t>After the data is transformed in SQL Server it is loaded into an Excel spreadsheet. Excel serves as an intermediary storage for the prepared data before it is used for visualization in Tableau.</a:t>
            </a:r>
          </a:p>
        </p:txBody>
      </p:sp>
      <p:pic>
        <p:nvPicPr>
          <p:cNvPr id="20" name="Picture 19" descr="3D Hologram from iPad">
            <a:extLst>
              <a:ext uri="{FF2B5EF4-FFF2-40B4-BE49-F238E27FC236}">
                <a16:creationId xmlns:a16="http://schemas.microsoft.com/office/drawing/2014/main" id="{63E76C7C-C2BF-C7ED-750D-6ABD7359B0AF}"/>
              </a:ext>
            </a:extLst>
          </p:cNvPr>
          <p:cNvPicPr>
            <a:picLocks noChangeAspect="1"/>
          </p:cNvPicPr>
          <p:nvPr/>
        </p:nvPicPr>
        <p:blipFill rotWithShape="1">
          <a:blip r:embed="rId2"/>
          <a:srcRect l="8225" r="25529" b="-2"/>
          <a:stretch/>
        </p:blipFill>
        <p:spPr>
          <a:xfrm>
            <a:off x="5385816" y="-2"/>
            <a:ext cx="6806184" cy="6858001"/>
          </a:xfrm>
          <a:prstGeom prst="rect">
            <a:avLst/>
          </a:prstGeom>
        </p:spPr>
      </p:pic>
    </p:spTree>
    <p:extLst>
      <p:ext uri="{BB962C8B-B14F-4D97-AF65-F5344CB8AC3E}">
        <p14:creationId xmlns:p14="http://schemas.microsoft.com/office/powerpoint/2010/main" val="610733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abstract blue and gold cube illustration">
            <a:extLst>
              <a:ext uri="{FF2B5EF4-FFF2-40B4-BE49-F238E27FC236}">
                <a16:creationId xmlns:a16="http://schemas.microsoft.com/office/drawing/2014/main" id="{61C96825-D775-714B-CCD2-07BB4A41409F}"/>
              </a:ext>
            </a:extLst>
          </p:cNvPr>
          <p:cNvPicPr>
            <a:picLocks noChangeAspect="1"/>
          </p:cNvPicPr>
          <p:nvPr/>
        </p:nvPicPr>
        <p:blipFill rotWithShape="1">
          <a:blip r:embed="rId2"/>
          <a:srcRect l="9592" r="26462"/>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27" name="Freeform: Shape 26">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642C4A-FF5B-26D7-4467-1B477B197C28}"/>
              </a:ext>
            </a:extLst>
          </p:cNvPr>
          <p:cNvSpPr>
            <a:spLocks noGrp="1"/>
          </p:cNvSpPr>
          <p:nvPr>
            <p:ph type="title"/>
          </p:nvPr>
        </p:nvSpPr>
        <p:spPr>
          <a:xfrm>
            <a:off x="374904" y="856488"/>
            <a:ext cx="4992624" cy="1243584"/>
          </a:xfrm>
        </p:spPr>
        <p:txBody>
          <a:bodyPr anchor="ctr">
            <a:normAutofit/>
          </a:bodyPr>
          <a:lstStyle/>
          <a:p>
            <a:r>
              <a:rPr lang="en-US" sz="3400">
                <a:latin typeface="Algerian" panose="04020705040A02060702" pitchFamily="82" charset="0"/>
              </a:rPr>
              <a:t>DATA VISUALIZATION</a:t>
            </a:r>
          </a:p>
        </p:txBody>
      </p:sp>
      <p:sp>
        <p:nvSpPr>
          <p:cNvPr id="24" name="Rectangle 23">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44B1FA4-5CED-9A9B-8934-0A2C8658E2B4}"/>
              </a:ext>
            </a:extLst>
          </p:cNvPr>
          <p:cNvSpPr>
            <a:spLocks noGrp="1"/>
          </p:cNvSpPr>
          <p:nvPr>
            <p:ph idx="1"/>
          </p:nvPr>
        </p:nvSpPr>
        <p:spPr>
          <a:xfrm>
            <a:off x="374904" y="2522949"/>
            <a:ext cx="5065776" cy="3402363"/>
          </a:xfrm>
        </p:spPr>
        <p:txBody>
          <a:bodyPr anchor="t">
            <a:normAutofit/>
          </a:bodyPr>
          <a:lstStyle/>
          <a:p>
            <a:r>
              <a:rPr lang="en-US" sz="1800"/>
              <a:t>Using Tableau, the loaded data is then visualized in a worksheet. Tableau allows you to create interactive and informative visualizations based on the transformed data.</a:t>
            </a:r>
          </a:p>
          <a:p>
            <a:r>
              <a:rPr lang="en-US" sz="1800"/>
              <a:t>This process is crucial for converting raw data into actionable insights and presenting them effectively through visualizations.</a:t>
            </a:r>
          </a:p>
        </p:txBody>
      </p:sp>
    </p:spTree>
    <p:extLst>
      <p:ext uri="{BB962C8B-B14F-4D97-AF65-F5344CB8AC3E}">
        <p14:creationId xmlns:p14="http://schemas.microsoft.com/office/powerpoint/2010/main" val="1573159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F872-C2BB-A19F-7623-2791A1136521}"/>
              </a:ext>
            </a:extLst>
          </p:cNvPr>
          <p:cNvSpPr>
            <a:spLocks noGrp="1"/>
          </p:cNvSpPr>
          <p:nvPr>
            <p:ph type="title"/>
          </p:nvPr>
        </p:nvSpPr>
        <p:spPr/>
        <p:txBody>
          <a:bodyPr>
            <a:normAutofit/>
          </a:bodyPr>
          <a:lstStyle/>
          <a:p>
            <a:r>
              <a:rPr lang="en-US" sz="3200" dirty="0">
                <a:latin typeface="Algerian" panose="04020705040A02060702" pitchFamily="82" charset="0"/>
              </a:rPr>
              <a:t>Tableau Visualizations</a:t>
            </a:r>
          </a:p>
        </p:txBody>
      </p:sp>
      <p:sp>
        <p:nvSpPr>
          <p:cNvPr id="3" name="Content Placeholder 2">
            <a:extLst>
              <a:ext uri="{FF2B5EF4-FFF2-40B4-BE49-F238E27FC236}">
                <a16:creationId xmlns:a16="http://schemas.microsoft.com/office/drawing/2014/main" id="{577ECD44-50A8-9B32-6273-878B3A443D68}"/>
              </a:ext>
            </a:extLst>
          </p:cNvPr>
          <p:cNvSpPr>
            <a:spLocks noGrp="1"/>
          </p:cNvSpPr>
          <p:nvPr>
            <p:ph idx="1"/>
          </p:nvPr>
        </p:nvSpPr>
        <p:spPr/>
        <p:txBody>
          <a:bodyPr>
            <a:normAutofit fontScale="92500" lnSpcReduction="20000"/>
          </a:bodyPr>
          <a:lstStyle/>
          <a:p>
            <a:pPr marL="0" indent="0">
              <a:buNone/>
            </a:pPr>
            <a:r>
              <a:rPr lang="en-US" sz="1800" dirty="0">
                <a:latin typeface="Segoe UI Historic" panose="020B0502040204020203" pitchFamily="34" charset="0"/>
                <a:ea typeface="Segoe UI Historic" panose="020B0502040204020203" pitchFamily="34" charset="0"/>
                <a:cs typeface="Segoe UI Historic" panose="020B0502040204020203" pitchFamily="34" charset="0"/>
              </a:rPr>
              <a:t>In order to visualize data to draw the important insights from it regarding potential business opportunities and target areas so that we can take important decisions such as:</a:t>
            </a:r>
          </a:p>
          <a:p>
            <a:r>
              <a:rPr lang="en-US" sz="1800" dirty="0">
                <a:effectLst/>
                <a:latin typeface="Segoe UI Historic" panose="020B0502040204020203" pitchFamily="34" charset="0"/>
                <a:ea typeface="Segoe UI Historic" panose="020B0502040204020203" pitchFamily="34" charset="0"/>
                <a:cs typeface="Segoe UI Historic" panose="020B0502040204020203" pitchFamily="34" charset="0"/>
              </a:rPr>
              <a:t>To provide a user-friendly platform that simplifies property listings, tenant management, and maintenance tracking, enhancing the overall property management process.</a:t>
            </a:r>
          </a:p>
          <a:p>
            <a:r>
              <a:rPr lang="en-US" sz="1800" dirty="0">
                <a:effectLst/>
                <a:latin typeface="Segoe UI" panose="020B0502040204020203" pitchFamily="34" charset="0"/>
                <a:ea typeface="Times New Roman" panose="02020603050405020304" pitchFamily="18" charset="0"/>
                <a:cs typeface="Times New Roman" panose="02020603050405020304" pitchFamily="18" charset="0"/>
              </a:rPr>
              <a:t>Identify trends in property values over time, helping stakeholders understand how property values are changing in different locations and property types.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Segoe UI" panose="020B0502040204020203" pitchFamily="34" charset="0"/>
                <a:ea typeface="Times New Roman" panose="02020603050405020304" pitchFamily="18" charset="0"/>
                <a:cs typeface="Times New Roman" panose="02020603050405020304" pitchFamily="18" charset="0"/>
              </a:rPr>
              <a:t>Understand which property features are most in demand and how property grading affects property values.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Segoe UI" panose="020B0502040204020203" pitchFamily="34" charset="0"/>
                <a:ea typeface="Times New Roman" panose="02020603050405020304" pitchFamily="18" charset="0"/>
                <a:cs typeface="Times New Roman" panose="02020603050405020304" pitchFamily="18" charset="0"/>
              </a:rPr>
              <a:t>Identify maintenance and repair trends, helping property managers schedule and plan property upkeep more effectively.</a:t>
            </a:r>
            <a:endParaRPr lang="en-US" sz="1800" dirty="0"/>
          </a:p>
          <a:p>
            <a:r>
              <a:rPr lang="en-US" sz="1800" dirty="0">
                <a:latin typeface="Segoe UI Historic" panose="020B0502040204020203" pitchFamily="34" charset="0"/>
                <a:ea typeface="Segoe UI Historic" panose="020B0502040204020203" pitchFamily="34" charset="0"/>
                <a:cs typeface="Segoe UI Historic" panose="020B0502040204020203" pitchFamily="34" charset="0"/>
              </a:rPr>
              <a:t>Tableau can be used to connect to any type of file. In this case we would be connecting to any excel file and our analysis would be based on historical data rather than live data.</a:t>
            </a:r>
          </a:p>
        </p:txBody>
      </p:sp>
      <p:pic>
        <p:nvPicPr>
          <p:cNvPr id="10" name="Picture 9" descr="A group of colorful crosses">
            <a:extLst>
              <a:ext uri="{FF2B5EF4-FFF2-40B4-BE49-F238E27FC236}">
                <a16:creationId xmlns:a16="http://schemas.microsoft.com/office/drawing/2014/main" id="{E072A416-8D4F-7235-4C44-D28FB88C2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5539" y="548640"/>
            <a:ext cx="1432111" cy="1432111"/>
          </a:xfrm>
          <a:prstGeom prst="rect">
            <a:avLst/>
          </a:prstGeom>
        </p:spPr>
      </p:pic>
    </p:spTree>
    <p:extLst>
      <p:ext uri="{BB962C8B-B14F-4D97-AF65-F5344CB8AC3E}">
        <p14:creationId xmlns:p14="http://schemas.microsoft.com/office/powerpoint/2010/main" val="4038335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6" name="Rectangle 4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AF523D-EB9A-DEC8-37A2-F01DB95C42F8}"/>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marL="342900" marR="0" indent="-342900">
              <a:spcAft>
                <a:spcPts val="1500"/>
              </a:spcAft>
            </a:pPr>
            <a:r>
              <a:rPr lang="en-US" sz="1900" dirty="0"/>
              <a:t>      Here in this stacked bar chart, we are analyzing the count of types of properties we have in our data.</a:t>
            </a:r>
            <a:br>
              <a:rPr lang="en-US" sz="1900" dirty="0"/>
            </a:br>
            <a:br>
              <a:rPr lang="en-US" sz="1900" dirty="0"/>
            </a:br>
            <a:r>
              <a:rPr lang="en-US" sz="1900" dirty="0">
                <a:effectLst/>
              </a:rPr>
              <a:t>The majority of properties are 1 and 2 bedrooms, with a significant number of 1.5 and 3 bedrooms.</a:t>
            </a:r>
            <a:br>
              <a:rPr lang="en-US" sz="1900" dirty="0">
                <a:effectLst/>
              </a:rPr>
            </a:br>
            <a:endParaRPr lang="en-US" sz="1900" dirty="0"/>
          </a:p>
        </p:txBody>
      </p:sp>
      <p:sp>
        <p:nvSpPr>
          <p:cNvPr id="47" name="Rectangle 4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omputer">
            <a:extLst>
              <a:ext uri="{FF2B5EF4-FFF2-40B4-BE49-F238E27FC236}">
                <a16:creationId xmlns:a16="http://schemas.microsoft.com/office/drawing/2014/main" id="{1F66DCEE-8F18-13C7-B5A9-F5548A9ADE7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776" t="9185" r="39320" b="65462"/>
          <a:stretch/>
        </p:blipFill>
        <p:spPr>
          <a:xfrm>
            <a:off x="4864608" y="2030532"/>
            <a:ext cx="6846363" cy="2645682"/>
          </a:xfrm>
          <a:prstGeom prst="rect">
            <a:avLst/>
          </a:prstGeom>
        </p:spPr>
      </p:pic>
    </p:spTree>
    <p:extLst>
      <p:ext uri="{BB962C8B-B14F-4D97-AF65-F5344CB8AC3E}">
        <p14:creationId xmlns:p14="http://schemas.microsoft.com/office/powerpoint/2010/main" val="266906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Light bulb on yellow background with sketched light beams and cord">
            <a:extLst>
              <a:ext uri="{FF2B5EF4-FFF2-40B4-BE49-F238E27FC236}">
                <a16:creationId xmlns:a16="http://schemas.microsoft.com/office/drawing/2014/main" id="{25BB93A6-B3B4-A312-4D8F-DF6D778EE753}"/>
              </a:ext>
            </a:extLst>
          </p:cNvPr>
          <p:cNvPicPr>
            <a:picLocks noChangeAspect="1"/>
          </p:cNvPicPr>
          <p:nvPr/>
        </p:nvPicPr>
        <p:blipFill rotWithShape="1">
          <a:blip r:embed="rId2"/>
          <a:srcRect l="39760"/>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19" name="Rectangle 18">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572" y="2240371"/>
            <a:ext cx="42062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D9E7475-8210-D440-3D5B-994D8DB2C2BB}"/>
              </a:ext>
            </a:extLst>
          </p:cNvPr>
          <p:cNvSpPr>
            <a:spLocks noGrp="1"/>
          </p:cNvSpPr>
          <p:nvPr>
            <p:ph idx="1"/>
          </p:nvPr>
        </p:nvSpPr>
        <p:spPr>
          <a:xfrm>
            <a:off x="7255563" y="2557587"/>
            <a:ext cx="4314645" cy="3717317"/>
          </a:xfrm>
        </p:spPr>
        <p:txBody>
          <a:bodyPr anchor="t">
            <a:normAutofit/>
          </a:bodyPr>
          <a:lstStyle/>
          <a:p>
            <a:pPr marL="0" indent="0">
              <a:buNone/>
            </a:pPr>
            <a:r>
              <a:rPr lang="en-US" b="1" dirty="0">
                <a:latin typeface="Algerian" panose="04020705040A02060702" pitchFamily="82" charset="0"/>
              </a:rPr>
              <a:t>Purpose</a:t>
            </a:r>
          </a:p>
          <a:p>
            <a:r>
              <a:rPr lang="en-US" sz="1700" dirty="0">
                <a:effectLst/>
                <a:latin typeface="Segoe UI" panose="020B0502040204020203" pitchFamily="34" charset="0"/>
                <a:ea typeface="Times New Roman" panose="02020603050405020304" pitchFamily="18" charset="0"/>
                <a:cs typeface="Times New Roman" panose="02020603050405020304" pitchFamily="18" charset="0"/>
              </a:rPr>
              <a:t>The ultimate purpose of this project is to create a comprehensive data management solution that aids in the efficient management of housing properties, enhances client interactions, and enables professionals in the real estate and property management industry to provide better services and make informed decisions.</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700" dirty="0"/>
          </a:p>
        </p:txBody>
      </p:sp>
    </p:spTree>
    <p:extLst>
      <p:ext uri="{BB962C8B-B14F-4D97-AF65-F5344CB8AC3E}">
        <p14:creationId xmlns:p14="http://schemas.microsoft.com/office/powerpoint/2010/main" val="28330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FF8FF-3E84-BDAB-3232-4E66FB2FAC03}"/>
              </a:ext>
            </a:extLst>
          </p:cNvPr>
          <p:cNvSpPr>
            <a:spLocks noGrp="1"/>
          </p:cNvSpPr>
          <p:nvPr>
            <p:ph type="title"/>
          </p:nvPr>
        </p:nvSpPr>
        <p:spPr/>
        <p:txBody>
          <a:bodyPr>
            <a:normAutofit/>
          </a:bodyPr>
          <a:lstStyle/>
          <a:p>
            <a:r>
              <a:rPr lang="en-US" sz="1800" dirty="0"/>
              <a:t>Here in this stacked bar chart, we are analyzing the Floors contained in the properties.</a:t>
            </a:r>
            <a:br>
              <a:rPr lang="en-US" sz="1800" dirty="0"/>
            </a:br>
            <a:r>
              <a:rPr lang="en-US" sz="1800" dirty="0">
                <a:effectLst/>
                <a:latin typeface="Segoe UI" panose="020B0502040204020203" pitchFamily="34" charset="0"/>
                <a:ea typeface="Times New Roman" panose="02020603050405020304" pitchFamily="18" charset="0"/>
                <a:cs typeface="Times New Roman" panose="02020603050405020304" pitchFamily="18" charset="0"/>
              </a:rPr>
              <a:t>Most properties have 1 or 2 floors, with a smaller number having 3 floors.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E2CAF457-D6D6-FDF0-0D46-9D85028AD5E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470" t="8982" r="44622" b="63429"/>
          <a:stretch/>
        </p:blipFill>
        <p:spPr>
          <a:xfrm>
            <a:off x="1115568" y="2139886"/>
            <a:ext cx="8134056" cy="3956113"/>
          </a:xfrm>
        </p:spPr>
      </p:pic>
    </p:spTree>
    <p:extLst>
      <p:ext uri="{BB962C8B-B14F-4D97-AF65-F5344CB8AC3E}">
        <p14:creationId xmlns:p14="http://schemas.microsoft.com/office/powerpoint/2010/main" val="286488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308CB-8AE0-6940-FACD-73BB3D725AB6}"/>
              </a:ext>
            </a:extLst>
          </p:cNvPr>
          <p:cNvSpPr>
            <a:spLocks noGrp="1"/>
          </p:cNvSpPr>
          <p:nvPr>
            <p:ph type="title"/>
          </p:nvPr>
        </p:nvSpPr>
        <p:spPr>
          <a:xfrm>
            <a:off x="581024" y="180974"/>
            <a:ext cx="10168128" cy="1089660"/>
          </a:xfrm>
        </p:spPr>
        <p:txBody>
          <a:bodyPr>
            <a:normAutofit/>
          </a:bodyPr>
          <a:lstStyle/>
          <a:p>
            <a:r>
              <a:rPr lang="en-US" sz="2800">
                <a:latin typeface="Algerian" panose="04020705040A02060702" pitchFamily="82" charset="0"/>
              </a:rPr>
              <a:t>Here we are highlighting KPI’s:</a:t>
            </a:r>
            <a:endParaRPr lang="en-US" sz="2800" dirty="0">
              <a:latin typeface="Algerian" panose="04020705040A02060702" pitchFamily="82" charset="0"/>
            </a:endParaRPr>
          </a:p>
        </p:txBody>
      </p:sp>
      <p:pic>
        <p:nvPicPr>
          <p:cNvPr id="7" name="Picture 6" descr="A screenshot of a computer&#10;&#10;Description automatically generated">
            <a:extLst>
              <a:ext uri="{FF2B5EF4-FFF2-40B4-BE49-F238E27FC236}">
                <a16:creationId xmlns:a16="http://schemas.microsoft.com/office/drawing/2014/main" id="{2956E3EB-0E0C-10A3-BB0E-45AD0CC78BB0}"/>
              </a:ext>
            </a:extLst>
          </p:cNvPr>
          <p:cNvPicPr>
            <a:picLocks noChangeAspect="1"/>
          </p:cNvPicPr>
          <p:nvPr/>
        </p:nvPicPr>
        <p:blipFill rotWithShape="1">
          <a:blip r:embed="rId2">
            <a:extLst>
              <a:ext uri="{28A0092B-C50C-407E-A947-70E740481C1C}">
                <a14:useLocalDpi xmlns:a14="http://schemas.microsoft.com/office/drawing/2010/main" val="0"/>
              </a:ext>
            </a:extLst>
          </a:blip>
          <a:srcRect l="14219" t="9722" r="60234" b="71528"/>
          <a:stretch/>
        </p:blipFill>
        <p:spPr>
          <a:xfrm>
            <a:off x="3424237" y="1607344"/>
            <a:ext cx="3114675" cy="128587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C5CDD3D-C020-EDBA-B3E7-23919AECFD2B}"/>
              </a:ext>
            </a:extLst>
          </p:cNvPr>
          <p:cNvPicPr>
            <a:picLocks noChangeAspect="1"/>
          </p:cNvPicPr>
          <p:nvPr/>
        </p:nvPicPr>
        <p:blipFill rotWithShape="1">
          <a:blip r:embed="rId3">
            <a:extLst>
              <a:ext uri="{28A0092B-C50C-407E-A947-70E740481C1C}">
                <a14:useLocalDpi xmlns:a14="http://schemas.microsoft.com/office/drawing/2010/main" val="0"/>
              </a:ext>
            </a:extLst>
          </a:blip>
          <a:srcRect l="14356" t="9445" r="61455" b="71805"/>
          <a:stretch/>
        </p:blipFill>
        <p:spPr>
          <a:xfrm>
            <a:off x="552448" y="1585913"/>
            <a:ext cx="2695575" cy="1285875"/>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3F57CF6C-4302-2A85-AC58-7A2E91F4D229}"/>
              </a:ext>
            </a:extLst>
          </p:cNvPr>
          <p:cNvPicPr>
            <a:picLocks noChangeAspect="1"/>
          </p:cNvPicPr>
          <p:nvPr/>
        </p:nvPicPr>
        <p:blipFill rotWithShape="1">
          <a:blip r:embed="rId4">
            <a:extLst>
              <a:ext uri="{28A0092B-C50C-407E-A947-70E740481C1C}">
                <a14:useLocalDpi xmlns:a14="http://schemas.microsoft.com/office/drawing/2010/main" val="0"/>
              </a:ext>
            </a:extLst>
          </a:blip>
          <a:srcRect l="13516" t="9722" r="61453" b="71528"/>
          <a:stretch/>
        </p:blipFill>
        <p:spPr>
          <a:xfrm>
            <a:off x="6715126" y="1607344"/>
            <a:ext cx="3183636" cy="128587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36DBCBF0-ED8F-2D6B-0F11-8CE722A84A2B}"/>
              </a:ext>
            </a:extLst>
          </p:cNvPr>
          <p:cNvPicPr>
            <a:picLocks noChangeAspect="1"/>
          </p:cNvPicPr>
          <p:nvPr/>
        </p:nvPicPr>
        <p:blipFill rotWithShape="1">
          <a:blip r:embed="rId5">
            <a:extLst>
              <a:ext uri="{28A0092B-C50C-407E-A947-70E740481C1C}">
                <a14:useLocalDpi xmlns:a14="http://schemas.microsoft.com/office/drawing/2010/main" val="0"/>
              </a:ext>
            </a:extLst>
          </a:blip>
          <a:srcRect l="13594" t="9305" r="64297" b="71945"/>
          <a:stretch/>
        </p:blipFill>
        <p:spPr>
          <a:xfrm>
            <a:off x="552448" y="3187067"/>
            <a:ext cx="2695575" cy="1285876"/>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AE681905-A2CC-50A7-0128-73ADABE6BD90}"/>
              </a:ext>
            </a:extLst>
          </p:cNvPr>
          <p:cNvPicPr>
            <a:picLocks noChangeAspect="1"/>
          </p:cNvPicPr>
          <p:nvPr/>
        </p:nvPicPr>
        <p:blipFill rotWithShape="1">
          <a:blip r:embed="rId6">
            <a:extLst>
              <a:ext uri="{28A0092B-C50C-407E-A947-70E740481C1C}">
                <a14:useLocalDpi xmlns:a14="http://schemas.microsoft.com/office/drawing/2010/main" val="0"/>
              </a:ext>
            </a:extLst>
          </a:blip>
          <a:srcRect l="13281" t="9305" r="62187" b="71944"/>
          <a:stretch/>
        </p:blipFill>
        <p:spPr>
          <a:xfrm>
            <a:off x="3424237" y="3187067"/>
            <a:ext cx="2990850" cy="1285875"/>
          </a:xfrm>
          <a:prstGeom prst="rect">
            <a:avLst/>
          </a:prstGeom>
        </p:spPr>
      </p:pic>
    </p:spTree>
    <p:extLst>
      <p:ext uri="{BB962C8B-B14F-4D97-AF65-F5344CB8AC3E}">
        <p14:creationId xmlns:p14="http://schemas.microsoft.com/office/powerpoint/2010/main" val="4270555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7F5C7-86E0-E7A0-E9D4-28B80254D03C}"/>
              </a:ext>
            </a:extLst>
          </p:cNvPr>
          <p:cNvSpPr>
            <a:spLocks noGrp="1"/>
          </p:cNvSpPr>
          <p:nvPr>
            <p:ph type="title"/>
          </p:nvPr>
        </p:nvSpPr>
        <p:spPr>
          <a:xfrm>
            <a:off x="1115568" y="513129"/>
            <a:ext cx="10168128" cy="1179576"/>
          </a:xfrm>
        </p:spPr>
        <p:txBody>
          <a:bodyPr>
            <a:normAutofit fontScale="90000"/>
          </a:bodyPr>
          <a:lstStyle/>
          <a:p>
            <a:pPr marL="0" marR="0">
              <a:lnSpc>
                <a:spcPct val="115000"/>
              </a:lnSpc>
              <a:spcBef>
                <a:spcPts val="1500"/>
              </a:spcBef>
              <a:spcAft>
                <a:spcPts val="1500"/>
              </a:spcAft>
            </a:pPr>
            <a:r>
              <a:rPr lang="en-US" sz="1800">
                <a:effectLst/>
                <a:latin typeface="Segoe UI" panose="020B0502040204020203" pitchFamily="34" charset="0"/>
                <a:ea typeface="Times New Roman" panose="02020603050405020304" pitchFamily="18" charset="0"/>
                <a:cs typeface="Times New Roman" panose="02020603050405020304" pitchFamily="18" charset="0"/>
              </a:rPr>
              <a:t>In this dual combination, we are analyzing properties built over the years.</a:t>
            </a:r>
            <a:br>
              <a:rPr lang="en-US" sz="1800">
                <a:effectLst/>
                <a:latin typeface="Segoe UI" panose="020B0502040204020203" pitchFamily="34" charset="0"/>
                <a:ea typeface="Times New Roman" panose="02020603050405020304" pitchFamily="18" charset="0"/>
                <a:cs typeface="Times New Roman" panose="02020603050405020304" pitchFamily="18" charset="0"/>
              </a:rPr>
            </a:br>
            <a:r>
              <a:rPr lang="en-US" sz="1800">
                <a:effectLst/>
                <a:latin typeface="Segoe UI" panose="020B0502040204020203" pitchFamily="34" charset="0"/>
                <a:ea typeface="Times New Roman" panose="02020603050405020304" pitchFamily="18" charset="0"/>
                <a:cs typeface="Times New Roman" panose="02020603050405020304" pitchFamily="18" charset="0"/>
              </a:rPr>
              <a:t>Properties were primarily built in the 2000s and 2010s, with a few exceptions in the 2017 and 2018.</a:t>
            </a:r>
            <a:br>
              <a:rPr lang="en-US" sz="1800">
                <a:effectLst/>
                <a:latin typeface="Calibri" panose="020F0502020204030204" pitchFamily="34" charset="0"/>
                <a:ea typeface="Calibri" panose="020F0502020204030204" pitchFamily="34" charset="0"/>
                <a:cs typeface="Times New Roman" panose="02020603050405020304" pitchFamily="18" charset="0"/>
              </a:rPr>
            </a:br>
            <a:br>
              <a:rPr lang="en-US" sz="1800">
                <a:effectLst/>
                <a:latin typeface="Calibri" panose="020F0502020204030204" pitchFamily="34" charset="0"/>
                <a:ea typeface="Calibri" panose="020F0502020204030204" pitchFamily="34" charset="0"/>
                <a:cs typeface="Times New Roman" panose="02020603050405020304" pitchFamily="18" charset="0"/>
              </a:rPr>
            </a:br>
            <a:r>
              <a:rPr lang="en-US" sz="1800">
                <a:effectLst/>
                <a:latin typeface="Segoe UI" panose="020B0502040204020203" pitchFamily="34" charset="0"/>
                <a:ea typeface="Times New Roman" panose="02020603050405020304" pitchFamily="18" charset="0"/>
                <a:cs typeface="Times New Roman" panose="02020603050405020304" pitchFamily="18" charset="0"/>
              </a:rPr>
              <a:t>There's a need for a focus on newer properties as construction declined in recent years.</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Content Placeholder 4" descr="A computer screen shot of a property management dashboard&#10;&#10;Description automatically generated">
            <a:extLst>
              <a:ext uri="{FF2B5EF4-FFF2-40B4-BE49-F238E27FC236}">
                <a16:creationId xmlns:a16="http://schemas.microsoft.com/office/drawing/2014/main" id="{20FFB9C1-A6E0-A05B-4EEC-EB25A6A000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0321" t="47047" r="18897" b="23425"/>
          <a:stretch/>
        </p:blipFill>
        <p:spPr>
          <a:xfrm>
            <a:off x="1239393" y="3324224"/>
            <a:ext cx="7008241" cy="3781426"/>
          </a:xfrm>
        </p:spPr>
      </p:pic>
      <p:pic>
        <p:nvPicPr>
          <p:cNvPr id="7" name="Picture 6" descr="A screenshot of a computer&#10;&#10;Description automatically generated">
            <a:extLst>
              <a:ext uri="{FF2B5EF4-FFF2-40B4-BE49-F238E27FC236}">
                <a16:creationId xmlns:a16="http://schemas.microsoft.com/office/drawing/2014/main" id="{D500C4B0-2625-F8BB-6C04-9BA0B301B264}"/>
              </a:ext>
            </a:extLst>
          </p:cNvPr>
          <p:cNvPicPr>
            <a:picLocks noChangeAspect="1"/>
          </p:cNvPicPr>
          <p:nvPr/>
        </p:nvPicPr>
        <p:blipFill rotWithShape="1">
          <a:blip r:embed="rId3">
            <a:extLst>
              <a:ext uri="{28A0092B-C50C-407E-A947-70E740481C1C}">
                <a14:useLocalDpi xmlns:a14="http://schemas.microsoft.com/office/drawing/2010/main" val="0"/>
              </a:ext>
            </a:extLst>
          </a:blip>
          <a:srcRect l="23906" t="9167" r="56953" b="82800"/>
          <a:stretch/>
        </p:blipFill>
        <p:spPr>
          <a:xfrm>
            <a:off x="1115568" y="2020822"/>
            <a:ext cx="6933057" cy="1693927"/>
          </a:xfrm>
          <a:prstGeom prst="rect">
            <a:avLst/>
          </a:prstGeom>
        </p:spPr>
      </p:pic>
    </p:spTree>
    <p:extLst>
      <p:ext uri="{BB962C8B-B14F-4D97-AF65-F5344CB8AC3E}">
        <p14:creationId xmlns:p14="http://schemas.microsoft.com/office/powerpoint/2010/main" val="3504384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4E9DF-9CD7-5BF7-F8AC-D4768877CCAF}"/>
              </a:ext>
            </a:extLst>
          </p:cNvPr>
          <p:cNvSpPr>
            <a:spLocks noGrp="1"/>
          </p:cNvSpPr>
          <p:nvPr>
            <p:ph type="title"/>
          </p:nvPr>
        </p:nvSpPr>
        <p:spPr/>
        <p:txBody>
          <a:bodyPr>
            <a:normAutofit fontScale="90000"/>
          </a:bodyPr>
          <a:lstStyle/>
          <a:p>
            <a:pPr marL="0" marR="0">
              <a:lnSpc>
                <a:spcPct val="115000"/>
              </a:lnSpc>
              <a:spcBef>
                <a:spcPts val="1500"/>
              </a:spcBef>
              <a:spcAft>
                <a:spcPts val="1500"/>
              </a:spcAft>
            </a:pPr>
            <a:br>
              <a:rPr lang="en-US" sz="1800">
                <a:effectLst/>
                <a:latin typeface="Segoe UI" panose="020B0502040204020203" pitchFamily="34" charset="0"/>
                <a:ea typeface="Times New Roman" panose="02020603050405020304" pitchFamily="18" charset="0"/>
                <a:cs typeface="Times New Roman" panose="02020603050405020304" pitchFamily="18" charset="0"/>
              </a:rPr>
            </a:br>
            <a:r>
              <a:rPr lang="en-US" sz="1800">
                <a:effectLst/>
                <a:latin typeface="Segoe UI" panose="020B0502040204020203" pitchFamily="34" charset="0"/>
                <a:ea typeface="Times New Roman" panose="02020603050405020304" pitchFamily="18" charset="0"/>
                <a:cs typeface="Times New Roman" panose="02020603050405020304" pitchFamily="18" charset="0"/>
              </a:rPr>
              <a:t>In this tree maps</a:t>
            </a:r>
            <a:r>
              <a:rPr lang="en-US" sz="1800">
                <a:latin typeface="Segoe UI" panose="020B0502040204020203" pitchFamily="34" charset="0"/>
                <a:ea typeface="Times New Roman" panose="02020603050405020304" pitchFamily="18" charset="0"/>
                <a:cs typeface="Times New Roman" panose="02020603050405020304" pitchFamily="18" charset="0"/>
              </a:rPr>
              <a:t>, we are representing prices according to bedrooms.</a:t>
            </a:r>
            <a:br>
              <a:rPr lang="en-US" sz="1800">
                <a:effectLst/>
                <a:latin typeface="Segoe UI" panose="020B0502040204020203" pitchFamily="34" charset="0"/>
                <a:ea typeface="Times New Roman" panose="02020603050405020304" pitchFamily="18" charset="0"/>
                <a:cs typeface="Times New Roman" panose="02020603050405020304" pitchFamily="18" charset="0"/>
              </a:rPr>
            </a:br>
            <a:r>
              <a:rPr lang="en-US" sz="1800">
                <a:effectLst/>
                <a:latin typeface="Segoe UI" panose="020B0502040204020203" pitchFamily="34" charset="0"/>
                <a:ea typeface="Times New Roman" panose="02020603050405020304" pitchFamily="18" charset="0"/>
                <a:cs typeface="Times New Roman" panose="02020603050405020304" pitchFamily="18" charset="0"/>
              </a:rPr>
              <a:t>Properties with 2.5 bedrooms have the highest average price.</a:t>
            </a:r>
            <a:br>
              <a:rPr lang="en-US" sz="1800">
                <a:effectLst/>
                <a:latin typeface="Calibri" panose="020F0502020204030204" pitchFamily="34" charset="0"/>
                <a:ea typeface="Calibri" panose="020F0502020204030204" pitchFamily="34" charset="0"/>
                <a:cs typeface="Times New Roman" panose="02020603050405020304" pitchFamily="18" charset="0"/>
              </a:rPr>
            </a:br>
            <a:r>
              <a:rPr lang="en-US" sz="1800">
                <a:effectLst/>
                <a:latin typeface="Segoe UI" panose="020B0502040204020203" pitchFamily="34" charset="0"/>
                <a:ea typeface="Times New Roman" panose="02020603050405020304" pitchFamily="18" charset="0"/>
                <a:cs typeface="Times New Roman" panose="02020603050405020304" pitchFamily="18" charset="0"/>
              </a:rPr>
              <a:t>Pricing varies based on the number of bedrooms.</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E6733A77-EFE1-3520-F727-AE76B071818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906" t="8724" r="47957" b="42286"/>
          <a:stretch/>
        </p:blipFill>
        <p:spPr>
          <a:xfrm>
            <a:off x="1115568" y="2000250"/>
            <a:ext cx="4687704" cy="4591050"/>
          </a:xfrm>
        </p:spPr>
      </p:pic>
    </p:spTree>
    <p:extLst>
      <p:ext uri="{BB962C8B-B14F-4D97-AF65-F5344CB8AC3E}">
        <p14:creationId xmlns:p14="http://schemas.microsoft.com/office/powerpoint/2010/main" val="924751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A868F-098A-9BDA-9B7F-6C491188D3FB}"/>
              </a:ext>
            </a:extLst>
          </p:cNvPr>
          <p:cNvSpPr>
            <a:spLocks noGrp="1"/>
          </p:cNvSpPr>
          <p:nvPr>
            <p:ph type="title"/>
          </p:nvPr>
        </p:nvSpPr>
        <p:spPr/>
        <p:txBody>
          <a:bodyPr>
            <a:normAutofit fontScale="90000"/>
          </a:bodyPr>
          <a:lstStyle/>
          <a:p>
            <a:pPr marL="0" marR="0">
              <a:lnSpc>
                <a:spcPct val="115000"/>
              </a:lnSpc>
              <a:spcBef>
                <a:spcPts val="1500"/>
              </a:spcBef>
              <a:spcAft>
                <a:spcPts val="1500"/>
              </a:spcAft>
            </a:pPr>
            <a:br>
              <a:rPr lang="en-US" sz="1800" dirty="0">
                <a:effectLst/>
                <a:latin typeface="Segoe UI" panose="020B0502040204020203" pitchFamily="34" charset="0"/>
                <a:ea typeface="Times New Roman" panose="02020603050405020304" pitchFamily="18" charset="0"/>
                <a:cs typeface="Times New Roman" panose="02020603050405020304" pitchFamily="18" charset="0"/>
              </a:rPr>
            </a:br>
            <a:r>
              <a:rPr lang="en-US" sz="1800" dirty="0">
                <a:latin typeface="Segoe UI" panose="020B0502040204020203" pitchFamily="34" charset="0"/>
                <a:ea typeface="Times New Roman" panose="02020603050405020304" pitchFamily="18" charset="0"/>
                <a:cs typeface="Times New Roman" panose="02020603050405020304" pitchFamily="18" charset="0"/>
              </a:rPr>
              <a:t>In this packed bubbles chart, we are analyzing the location wise price of properties.</a:t>
            </a:r>
            <a:br>
              <a:rPr lang="en-US" sz="1800" dirty="0">
                <a:effectLst/>
                <a:latin typeface="Segoe UI" panose="020B0502040204020203" pitchFamily="34" charset="0"/>
                <a:ea typeface="Times New Roman" panose="02020603050405020304" pitchFamily="18" charset="0"/>
                <a:cs typeface="Times New Roman" panose="02020603050405020304" pitchFamily="18" charset="0"/>
              </a:rPr>
            </a:br>
            <a:r>
              <a:rPr lang="en-US" sz="1800" dirty="0">
                <a:effectLst/>
                <a:latin typeface="Segoe UI" panose="020B0502040204020203" pitchFamily="34" charset="0"/>
                <a:ea typeface="Times New Roman" panose="02020603050405020304" pitchFamily="18" charset="0"/>
                <a:cs typeface="Times New Roman" panose="02020603050405020304" pitchFamily="18" charset="0"/>
              </a:rPr>
              <a:t>Property prices vary by location, with Georgia and Hawaii having higher average prices.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Segoe UI" panose="020B0502040204020203" pitchFamily="34" charset="0"/>
                <a:ea typeface="Times New Roman" panose="02020603050405020304" pitchFamily="18" charset="0"/>
                <a:cs typeface="Times New Roman" panose="02020603050405020304" pitchFamily="18" charset="0"/>
              </a:rPr>
              <a:t>Location plays a crucial role in property pricing.</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80F224C7-053B-B4AD-6999-16D7857AF5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905" t="9239" r="48973" b="39965"/>
          <a:stretch/>
        </p:blipFill>
        <p:spPr>
          <a:xfrm>
            <a:off x="1115568" y="2038350"/>
            <a:ext cx="4018407" cy="4233295"/>
          </a:xfrm>
        </p:spPr>
      </p:pic>
    </p:spTree>
    <p:extLst>
      <p:ext uri="{BB962C8B-B14F-4D97-AF65-F5344CB8AC3E}">
        <p14:creationId xmlns:p14="http://schemas.microsoft.com/office/powerpoint/2010/main" val="668830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BFDD3-D233-4FAB-D0E1-12DB9F3B5488}"/>
              </a:ext>
            </a:extLst>
          </p:cNvPr>
          <p:cNvSpPr>
            <a:spLocks noGrp="1"/>
          </p:cNvSpPr>
          <p:nvPr>
            <p:ph type="title"/>
          </p:nvPr>
        </p:nvSpPr>
        <p:spPr/>
        <p:txBody>
          <a:bodyPr>
            <a:normAutofit fontScale="90000"/>
          </a:bodyPr>
          <a:lstStyle/>
          <a:p>
            <a:r>
              <a:rPr lang="en-US" sz="1800" dirty="0">
                <a:effectLst/>
                <a:latin typeface="Segoe UI" panose="020B0502040204020203" pitchFamily="34" charset="0"/>
                <a:ea typeface="Times New Roman" panose="02020603050405020304" pitchFamily="18" charset="0"/>
                <a:cs typeface="Times New Roman" panose="02020603050405020304" pitchFamily="18" charset="0"/>
              </a:rPr>
              <a:t>In this line graph we are analyzing the most important point like Price of the properties change over the Years.</a:t>
            </a:r>
            <a:br>
              <a:rPr lang="en-US" sz="1800" dirty="0">
                <a:effectLst/>
                <a:latin typeface="Segoe UI" panose="020B0502040204020203" pitchFamily="34" charset="0"/>
                <a:ea typeface="Times New Roman" panose="02020603050405020304" pitchFamily="18" charset="0"/>
                <a:cs typeface="Times New Roman" panose="02020603050405020304" pitchFamily="18" charset="0"/>
              </a:rPr>
            </a:br>
            <a:br>
              <a:rPr lang="en-US" sz="1800" dirty="0">
                <a:effectLst/>
                <a:latin typeface="Segoe UI" panose="020B0502040204020203" pitchFamily="34" charset="0"/>
                <a:ea typeface="Times New Roman" panose="02020603050405020304" pitchFamily="18" charset="0"/>
                <a:cs typeface="Times New Roman" panose="02020603050405020304" pitchFamily="18" charset="0"/>
              </a:rPr>
            </a:br>
            <a:r>
              <a:rPr lang="en-US" sz="1800" dirty="0">
                <a:effectLst/>
                <a:latin typeface="Segoe UI" panose="020B0502040204020203" pitchFamily="34" charset="0"/>
                <a:ea typeface="Times New Roman" panose="02020603050405020304" pitchFamily="18" charset="0"/>
                <a:cs typeface="Times New Roman" panose="02020603050405020304" pitchFamily="18" charset="0"/>
              </a:rPr>
              <a:t>Property prices have fluctuated over the years, with potential investment opportunities in specific years.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Content Placeholder 4" descr="A screenshot of a property management dashboard&#10;&#10;Description automatically generated">
            <a:extLst>
              <a:ext uri="{FF2B5EF4-FFF2-40B4-BE49-F238E27FC236}">
                <a16:creationId xmlns:a16="http://schemas.microsoft.com/office/drawing/2014/main" id="{CE88211B-D7A1-2319-D9A1-CB67A39B85E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8134" t="48689" r="17500" b="21659"/>
          <a:stretch/>
        </p:blipFill>
        <p:spPr>
          <a:xfrm>
            <a:off x="1115568" y="2028824"/>
            <a:ext cx="5802466" cy="3971926"/>
          </a:xfrm>
        </p:spPr>
      </p:pic>
    </p:spTree>
    <p:extLst>
      <p:ext uri="{BB962C8B-B14F-4D97-AF65-F5344CB8AC3E}">
        <p14:creationId xmlns:p14="http://schemas.microsoft.com/office/powerpoint/2010/main" val="1205767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DFA87-F58E-9DED-FC24-2859F756A1EB}"/>
              </a:ext>
            </a:extLst>
          </p:cNvPr>
          <p:cNvSpPr>
            <a:spLocks noGrp="1"/>
          </p:cNvSpPr>
          <p:nvPr>
            <p:ph type="title"/>
          </p:nvPr>
        </p:nvSpPr>
        <p:spPr>
          <a:xfrm>
            <a:off x="841248" y="256032"/>
            <a:ext cx="10506456" cy="1014984"/>
          </a:xfrm>
        </p:spPr>
        <p:txBody>
          <a:bodyPr anchor="b">
            <a:normAutofit/>
          </a:bodyPr>
          <a:lstStyle/>
          <a:p>
            <a:r>
              <a:rPr lang="en-US" dirty="0"/>
              <a:t>Some more KPI’s: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computer">
            <a:extLst>
              <a:ext uri="{FF2B5EF4-FFF2-40B4-BE49-F238E27FC236}">
                <a16:creationId xmlns:a16="http://schemas.microsoft.com/office/drawing/2014/main" id="{8C9B0464-FC09-C1B6-DD74-CB9A4BC22D34}"/>
              </a:ext>
            </a:extLst>
          </p:cNvPr>
          <p:cNvPicPr>
            <a:picLocks noChangeAspect="1"/>
          </p:cNvPicPr>
          <p:nvPr/>
        </p:nvPicPr>
        <p:blipFill rotWithShape="1">
          <a:blip r:embed="rId2">
            <a:extLst>
              <a:ext uri="{28A0092B-C50C-407E-A947-70E740481C1C}">
                <a14:useLocalDpi xmlns:a14="http://schemas.microsoft.com/office/drawing/2010/main" val="0"/>
              </a:ext>
            </a:extLst>
          </a:blip>
          <a:srcRect l="13984" t="9305" r="60469" b="71945"/>
          <a:stretch/>
        </p:blipFill>
        <p:spPr>
          <a:xfrm>
            <a:off x="838200" y="2472111"/>
            <a:ext cx="3526935" cy="14560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8BC0A3D-531E-5FC6-1533-F018C853F859}"/>
              </a:ext>
            </a:extLst>
          </p:cNvPr>
          <p:cNvPicPr>
            <a:picLocks noChangeAspect="1"/>
          </p:cNvPicPr>
          <p:nvPr/>
        </p:nvPicPr>
        <p:blipFill rotWithShape="1">
          <a:blip r:embed="rId3">
            <a:extLst>
              <a:ext uri="{28A0092B-C50C-407E-A947-70E740481C1C}">
                <a14:useLocalDpi xmlns:a14="http://schemas.microsoft.com/office/drawing/2010/main" val="0"/>
              </a:ext>
            </a:extLst>
          </a:blip>
          <a:srcRect l="13360" t="9305" r="62109" b="71250"/>
          <a:stretch/>
        </p:blipFill>
        <p:spPr>
          <a:xfrm>
            <a:off x="4591390" y="2472111"/>
            <a:ext cx="3386721" cy="151000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1A70EB4-4CDD-FD76-316C-CB5B155C0D13}"/>
              </a:ext>
            </a:extLst>
          </p:cNvPr>
          <p:cNvPicPr>
            <a:picLocks noChangeAspect="1"/>
          </p:cNvPicPr>
          <p:nvPr/>
        </p:nvPicPr>
        <p:blipFill rotWithShape="1">
          <a:blip r:embed="rId4">
            <a:extLst>
              <a:ext uri="{28A0092B-C50C-407E-A947-70E740481C1C}">
                <a14:useLocalDpi xmlns:a14="http://schemas.microsoft.com/office/drawing/2010/main" val="0"/>
              </a:ext>
            </a:extLst>
          </a:blip>
          <a:srcRect l="13593" t="9584" r="63594" b="71666"/>
          <a:stretch/>
        </p:blipFill>
        <p:spPr>
          <a:xfrm>
            <a:off x="8204365" y="2472111"/>
            <a:ext cx="3149435" cy="145607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1F47950-D95B-45A8-D8F8-A5E8862CACC3}"/>
              </a:ext>
            </a:extLst>
          </p:cNvPr>
          <p:cNvPicPr>
            <a:picLocks noChangeAspect="1"/>
          </p:cNvPicPr>
          <p:nvPr/>
        </p:nvPicPr>
        <p:blipFill rotWithShape="1">
          <a:blip r:embed="rId5">
            <a:extLst>
              <a:ext uri="{28A0092B-C50C-407E-A947-70E740481C1C}">
                <a14:useLocalDpi xmlns:a14="http://schemas.microsoft.com/office/drawing/2010/main" val="0"/>
              </a:ext>
            </a:extLst>
          </a:blip>
          <a:srcRect l="14298" t="9445" r="57655" b="71805"/>
          <a:stretch/>
        </p:blipFill>
        <p:spPr>
          <a:xfrm>
            <a:off x="838200" y="4281871"/>
            <a:ext cx="3872079" cy="1456074"/>
          </a:xfrm>
          <a:prstGeom prst="rect">
            <a:avLst/>
          </a:prstGeom>
        </p:spPr>
      </p:pic>
      <p:pic>
        <p:nvPicPr>
          <p:cNvPr id="8" name="Picture 7" descr="A screenshot of a computer">
            <a:extLst>
              <a:ext uri="{FF2B5EF4-FFF2-40B4-BE49-F238E27FC236}">
                <a16:creationId xmlns:a16="http://schemas.microsoft.com/office/drawing/2014/main" id="{EE9185E4-E01F-AD09-05A0-9DDDC9FBE88F}"/>
              </a:ext>
            </a:extLst>
          </p:cNvPr>
          <p:cNvPicPr>
            <a:picLocks noChangeAspect="1"/>
          </p:cNvPicPr>
          <p:nvPr/>
        </p:nvPicPr>
        <p:blipFill rotWithShape="1">
          <a:blip r:embed="rId6">
            <a:extLst>
              <a:ext uri="{28A0092B-C50C-407E-A947-70E740481C1C}">
                <a14:useLocalDpi xmlns:a14="http://schemas.microsoft.com/office/drawing/2010/main" val="0"/>
              </a:ext>
            </a:extLst>
          </a:blip>
          <a:srcRect l="14297" t="9305" r="60156" b="71945"/>
          <a:stretch/>
        </p:blipFill>
        <p:spPr>
          <a:xfrm>
            <a:off x="4962330" y="4281870"/>
            <a:ext cx="3526936" cy="1456075"/>
          </a:xfrm>
          <a:prstGeom prst="rect">
            <a:avLst/>
          </a:prstGeom>
        </p:spPr>
      </p:pic>
    </p:spTree>
    <p:extLst>
      <p:ext uri="{BB962C8B-B14F-4D97-AF65-F5344CB8AC3E}">
        <p14:creationId xmlns:p14="http://schemas.microsoft.com/office/powerpoint/2010/main" val="3702595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5463F92-4B14-AB61-EB28-F139D7ED6B2A}"/>
              </a:ext>
            </a:extLst>
          </p:cNvPr>
          <p:cNvPicPr>
            <a:picLocks noChangeAspect="1"/>
          </p:cNvPicPr>
          <p:nvPr/>
        </p:nvPicPr>
        <p:blipFill rotWithShape="1">
          <a:blip r:embed="rId2"/>
          <a:srcRect l="16573" t="12058" r="16796" b="20797"/>
          <a:stretch/>
        </p:blipFill>
        <p:spPr>
          <a:xfrm>
            <a:off x="352751" y="296312"/>
            <a:ext cx="11550506" cy="6060039"/>
          </a:xfrm>
          <a:prstGeom prst="rect">
            <a:avLst/>
          </a:prstGeom>
        </p:spPr>
      </p:pic>
      <p:sp>
        <p:nvSpPr>
          <p:cNvPr id="14" name="Rectangle 13">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400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3DAB65-9698-2258-B1CE-F7330EF7CD20}"/>
              </a:ext>
            </a:extLst>
          </p:cNvPr>
          <p:cNvPicPr>
            <a:picLocks noChangeAspect="1"/>
          </p:cNvPicPr>
          <p:nvPr/>
        </p:nvPicPr>
        <p:blipFill rotWithShape="1">
          <a:blip r:embed="rId2"/>
          <a:srcRect l="16329" t="12500" r="17109" b="22084"/>
          <a:stretch/>
        </p:blipFill>
        <p:spPr>
          <a:xfrm>
            <a:off x="0" y="0"/>
            <a:ext cx="12216026" cy="6782540"/>
          </a:xfrm>
          <a:prstGeom prst="rect">
            <a:avLst/>
          </a:prstGeom>
        </p:spPr>
      </p:pic>
    </p:spTree>
    <p:extLst>
      <p:ext uri="{BB962C8B-B14F-4D97-AF65-F5344CB8AC3E}">
        <p14:creationId xmlns:p14="http://schemas.microsoft.com/office/powerpoint/2010/main" val="2651397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76CDD6-D87F-573E-07EB-D9921806800E}"/>
              </a:ext>
            </a:extLst>
          </p:cNvPr>
          <p:cNvSpPr>
            <a:spLocks noGrp="1"/>
          </p:cNvSpPr>
          <p:nvPr>
            <p:ph type="title"/>
          </p:nvPr>
        </p:nvSpPr>
        <p:spPr>
          <a:xfrm>
            <a:off x="5080216" y="1076324"/>
            <a:ext cx="6272784" cy="1535051"/>
          </a:xfrm>
        </p:spPr>
        <p:txBody>
          <a:bodyPr anchor="b">
            <a:normAutofit/>
          </a:bodyPr>
          <a:lstStyle/>
          <a:p>
            <a:r>
              <a:rPr lang="en-US" sz="5200" dirty="0">
                <a:latin typeface="Algerian" panose="04020705040A02060702" pitchFamily="82" charset="0"/>
              </a:rPr>
              <a:t>CONCLUSION</a:t>
            </a:r>
          </a:p>
        </p:txBody>
      </p:sp>
      <p:pic>
        <p:nvPicPr>
          <p:cNvPr id="5" name="Picture 4" descr="A midsection of a person holding a miniature house">
            <a:extLst>
              <a:ext uri="{FF2B5EF4-FFF2-40B4-BE49-F238E27FC236}">
                <a16:creationId xmlns:a16="http://schemas.microsoft.com/office/drawing/2014/main" id="{352EE212-80F7-E915-3947-57A1F9BF0FE9}"/>
              </a:ext>
            </a:extLst>
          </p:cNvPr>
          <p:cNvPicPr>
            <a:picLocks noChangeAspect="1"/>
          </p:cNvPicPr>
          <p:nvPr/>
        </p:nvPicPr>
        <p:blipFill rotWithShape="1">
          <a:blip r:embed="rId2"/>
          <a:srcRect l="30141" r="28471" b="-1"/>
          <a:stretch/>
        </p:blipFill>
        <p:spPr>
          <a:xfrm>
            <a:off x="20" y="10"/>
            <a:ext cx="38957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F7517A2-4FCC-90B2-D0DF-C622E26431FC}"/>
              </a:ext>
            </a:extLst>
          </p:cNvPr>
          <p:cNvSpPr>
            <a:spLocks noGrp="1"/>
          </p:cNvSpPr>
          <p:nvPr>
            <p:ph idx="1"/>
          </p:nvPr>
        </p:nvSpPr>
        <p:spPr>
          <a:xfrm>
            <a:off x="5080216" y="3351276"/>
            <a:ext cx="6272784" cy="2825686"/>
          </a:xfrm>
        </p:spPr>
        <p:txBody>
          <a:bodyPr>
            <a:normAutofit/>
          </a:bodyPr>
          <a:lstStyle/>
          <a:p>
            <a:pPr>
              <a:lnSpc>
                <a:spcPct val="100000"/>
              </a:lnSpc>
            </a:pPr>
            <a:r>
              <a:rPr lang="en-US" sz="1500">
                <a:effectLst/>
                <a:latin typeface="Segoe UI" panose="020B0502040204020203" pitchFamily="34" charset="0"/>
                <a:ea typeface="Calibri" panose="020F0502020204030204" pitchFamily="34" charset="0"/>
              </a:rPr>
              <a:t>The "Housing Property Data Management Project" has culminated in a series of key insights and outcomes that are poised to transform the housing and real estate industry. </a:t>
            </a:r>
          </a:p>
          <a:p>
            <a:pPr>
              <a:lnSpc>
                <a:spcPct val="100000"/>
              </a:lnSpc>
            </a:pPr>
            <a:r>
              <a:rPr lang="en-US" sz="1500">
                <a:effectLst/>
                <a:latin typeface="Segoe UI" panose="020B0502040204020203" pitchFamily="34" charset="0"/>
                <a:ea typeface="Calibri" panose="020F0502020204030204" pitchFamily="34" charset="0"/>
              </a:rPr>
              <a:t>These insights underscore the significance of efficient data management, data-driven decision-making, and enhanced client interactions: It underscores the evolving role of data as a strategic asset, supporting not only efficient management but also informed decision-making and superior client service. </a:t>
            </a:r>
          </a:p>
          <a:p>
            <a:pPr>
              <a:lnSpc>
                <a:spcPct val="100000"/>
              </a:lnSpc>
            </a:pPr>
            <a:r>
              <a:rPr lang="en-US" sz="1500">
                <a:effectLst/>
                <a:latin typeface="Segoe UI" panose="020B0502040204020203" pitchFamily="34" charset="0"/>
                <a:ea typeface="Calibri" panose="020F0502020204030204" pitchFamily="34" charset="0"/>
              </a:rPr>
              <a:t>The insights and outcomes derived from this project reflect a future where data is the driving force behind property management success.</a:t>
            </a:r>
            <a:endParaRPr lang="en-US" sz="1500"/>
          </a:p>
        </p:txBody>
      </p:sp>
    </p:spTree>
    <p:extLst>
      <p:ext uri="{BB962C8B-B14F-4D97-AF65-F5344CB8AC3E}">
        <p14:creationId xmlns:p14="http://schemas.microsoft.com/office/powerpoint/2010/main" val="534084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Magnifying glass showing decling performance">
            <a:extLst>
              <a:ext uri="{FF2B5EF4-FFF2-40B4-BE49-F238E27FC236}">
                <a16:creationId xmlns:a16="http://schemas.microsoft.com/office/drawing/2014/main" id="{33237C77-97E4-E397-3DBA-E09019BD6BC4}"/>
              </a:ext>
            </a:extLst>
          </p:cNvPr>
          <p:cNvPicPr>
            <a:picLocks noChangeAspect="1"/>
          </p:cNvPicPr>
          <p:nvPr/>
        </p:nvPicPr>
        <p:blipFill rotWithShape="1">
          <a:blip r:embed="rId2"/>
          <a:srcRect l="2027" r="32590" b="-1"/>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35" name="Rectangle 34">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572" y="2240371"/>
            <a:ext cx="42062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Content Placeholder 2">
            <a:extLst>
              <a:ext uri="{FF2B5EF4-FFF2-40B4-BE49-F238E27FC236}">
                <a16:creationId xmlns:a16="http://schemas.microsoft.com/office/drawing/2014/main" id="{0B306BA8-A610-AB4D-A16C-AC050573B5FC}"/>
              </a:ext>
            </a:extLst>
          </p:cNvPr>
          <p:cNvSpPr>
            <a:spLocks noGrp="1"/>
          </p:cNvSpPr>
          <p:nvPr>
            <p:ph idx="1"/>
          </p:nvPr>
        </p:nvSpPr>
        <p:spPr>
          <a:xfrm>
            <a:off x="7255563" y="2557587"/>
            <a:ext cx="4314645" cy="3717317"/>
          </a:xfrm>
        </p:spPr>
        <p:txBody>
          <a:bodyPr anchor="t">
            <a:normAutofit/>
          </a:bodyPr>
          <a:lstStyle/>
          <a:p>
            <a:pPr marL="0" indent="0">
              <a:buNone/>
            </a:pPr>
            <a:r>
              <a:rPr lang="en-US" sz="2400" b="1" dirty="0">
                <a:latin typeface="Algerian" panose="04020705040A02060702" pitchFamily="82" charset="0"/>
              </a:rPr>
              <a:t>Process Involved in Data Analysis.</a:t>
            </a:r>
          </a:p>
          <a:p>
            <a:pPr marL="0" indent="0">
              <a:buNone/>
            </a:pPr>
            <a:endParaRPr lang="en-US" sz="1700" dirty="0">
              <a:latin typeface="Algerian" panose="04020705040A02060702" pitchFamily="82" charset="0"/>
            </a:endParaRPr>
          </a:p>
          <a:p>
            <a:r>
              <a:rPr lang="en-US" sz="1700" dirty="0">
                <a:latin typeface="Aharoni" panose="02010803020104030203" pitchFamily="2" charset="-79"/>
                <a:cs typeface="Aharoni" panose="02010803020104030203" pitchFamily="2" charset="-79"/>
              </a:rPr>
              <a:t>Data collection/extraction</a:t>
            </a:r>
          </a:p>
          <a:p>
            <a:r>
              <a:rPr lang="en-US" sz="1700" dirty="0">
                <a:latin typeface="Aharoni" panose="02010803020104030203" pitchFamily="2" charset="-79"/>
                <a:cs typeface="Aharoni" panose="02010803020104030203" pitchFamily="2" charset="-79"/>
              </a:rPr>
              <a:t>Data cleaning/preprocessing</a:t>
            </a:r>
          </a:p>
          <a:p>
            <a:r>
              <a:rPr lang="en-US" sz="1700" dirty="0">
                <a:latin typeface="Aharoni" panose="02010803020104030203" pitchFamily="2" charset="-79"/>
                <a:cs typeface="Aharoni" panose="02010803020104030203" pitchFamily="2" charset="-79"/>
              </a:rPr>
              <a:t>Data exploration into SQL</a:t>
            </a:r>
          </a:p>
          <a:p>
            <a:r>
              <a:rPr lang="en-US" sz="1700" dirty="0">
                <a:latin typeface="Aharoni" panose="02010803020104030203" pitchFamily="2" charset="-79"/>
                <a:cs typeface="Aharoni" panose="02010803020104030203" pitchFamily="2" charset="-79"/>
              </a:rPr>
              <a:t>Data Loading</a:t>
            </a:r>
          </a:p>
          <a:p>
            <a:r>
              <a:rPr lang="en-US" sz="1700" dirty="0">
                <a:latin typeface="Aharoni" panose="02010803020104030203" pitchFamily="2" charset="-79"/>
                <a:cs typeface="Aharoni" panose="02010803020104030203" pitchFamily="2" charset="-79"/>
              </a:rPr>
              <a:t>Data visualization</a:t>
            </a:r>
          </a:p>
        </p:txBody>
      </p:sp>
    </p:spTree>
    <p:extLst>
      <p:ext uri="{BB962C8B-B14F-4D97-AF65-F5344CB8AC3E}">
        <p14:creationId xmlns:p14="http://schemas.microsoft.com/office/powerpoint/2010/main" val="12728204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72B9C-4E52-BEC1-532D-6DC1729855D3}"/>
              </a:ext>
            </a:extLst>
          </p:cNvPr>
          <p:cNvSpPr>
            <a:spLocks noGrp="1"/>
          </p:cNvSpPr>
          <p:nvPr>
            <p:ph type="title"/>
          </p:nvPr>
        </p:nvSpPr>
        <p:spPr/>
        <p:txBody>
          <a:bodyPr/>
          <a:lstStyle/>
          <a:p>
            <a:r>
              <a:rPr lang="en-US">
                <a:latin typeface="Algerian" panose="04020705040A02060702" pitchFamily="82" charset="0"/>
              </a:rPr>
              <a:t>INSIGHTS</a:t>
            </a:r>
            <a:endParaRPr lang="en-US" dirty="0">
              <a:latin typeface="Algerian" panose="04020705040A02060702" pitchFamily="82" charset="0"/>
            </a:endParaRPr>
          </a:p>
        </p:txBody>
      </p:sp>
      <p:sp>
        <p:nvSpPr>
          <p:cNvPr id="3" name="Content Placeholder 2">
            <a:extLst>
              <a:ext uri="{FF2B5EF4-FFF2-40B4-BE49-F238E27FC236}">
                <a16:creationId xmlns:a16="http://schemas.microsoft.com/office/drawing/2014/main" id="{1822A6E6-7B9C-A0EC-3F1C-8B93504D96F5}"/>
              </a:ext>
            </a:extLst>
          </p:cNvPr>
          <p:cNvSpPr>
            <a:spLocks noGrp="1"/>
          </p:cNvSpPr>
          <p:nvPr>
            <p:ph idx="1"/>
          </p:nvPr>
        </p:nvSpPr>
        <p:spPr/>
        <p:txBody>
          <a:bodyPr/>
          <a:lstStyle/>
          <a:p>
            <a:pPr marL="0" indent="0">
              <a:buNone/>
            </a:pPr>
            <a:r>
              <a:rPr lang="en-US" sz="1800">
                <a:effectLst/>
                <a:latin typeface="Segoe UI" panose="020B0502040204020203" pitchFamily="34" charset="0"/>
                <a:ea typeface="Times New Roman" panose="02020603050405020304" pitchFamily="18" charset="0"/>
                <a:cs typeface="Times New Roman" panose="02020603050405020304" pitchFamily="18" charset="0"/>
              </a:rPr>
              <a:t>Based on the insights derived from the dashboards for the "Housing Property Data Management" project, here are some key conclusions for decision making: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15000"/>
              </a:lnSpc>
              <a:spcBef>
                <a:spcPts val="1500"/>
              </a:spcBef>
              <a:spcAft>
                <a:spcPts val="1500"/>
              </a:spcAft>
              <a:buNone/>
            </a:pPr>
            <a:r>
              <a:rPr lang="en-US" sz="1800" b="1" u="sng">
                <a:effectLst/>
                <a:latin typeface="Segoe UI" panose="020B0502040204020203" pitchFamily="34" charset="0"/>
                <a:ea typeface="Times New Roman" panose="02020603050405020304" pitchFamily="18" charset="0"/>
                <a:cs typeface="Times New Roman" panose="02020603050405020304" pitchFamily="18" charset="0"/>
              </a:rPr>
              <a:t>Property Distribution:</a:t>
            </a:r>
            <a:endParaRPr lang="en-US" sz="1800" b="1" u="sng">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1500"/>
              </a:spcBef>
              <a:spcAft>
                <a:spcPts val="1500"/>
              </a:spcAft>
            </a:pPr>
            <a:r>
              <a:rPr lang="en-US" sz="1800">
                <a:effectLst/>
                <a:latin typeface="Segoe UI" panose="020B0502040204020203" pitchFamily="34" charset="0"/>
                <a:ea typeface="Times New Roman" panose="02020603050405020304" pitchFamily="18" charset="0"/>
                <a:cs typeface="Times New Roman" panose="02020603050405020304" pitchFamily="18" charset="0"/>
              </a:rPr>
              <a:t>The majority of properties are 1 and 2 bedrooms, with a significant number of 1.5 and 3 bedrooms.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1500"/>
              </a:spcBef>
              <a:spcAft>
                <a:spcPts val="1500"/>
              </a:spcAft>
            </a:pPr>
            <a:r>
              <a:rPr lang="en-US" sz="1800">
                <a:effectLst/>
                <a:latin typeface="Segoe UI" panose="020B0502040204020203" pitchFamily="34" charset="0"/>
                <a:ea typeface="Times New Roman" panose="02020603050405020304" pitchFamily="18" charset="0"/>
                <a:cs typeface="Times New Roman" panose="02020603050405020304" pitchFamily="18" charset="0"/>
              </a:rPr>
              <a:t>Most properties have 1 or 2 floors, with a smaller number having 3 floors.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398449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C6DDCC-9A8B-51A7-F08C-EA9CE7237541}"/>
              </a:ext>
            </a:extLst>
          </p:cNvPr>
          <p:cNvSpPr>
            <a:spLocks noGrp="1"/>
          </p:cNvSpPr>
          <p:nvPr>
            <p:ph idx="1"/>
          </p:nvPr>
        </p:nvSpPr>
        <p:spPr>
          <a:xfrm>
            <a:off x="662807" y="409527"/>
            <a:ext cx="10738618" cy="6000798"/>
          </a:xfrm>
        </p:spPr>
        <p:txBody>
          <a:bodyPr>
            <a:normAutofit fontScale="70000" lnSpcReduction="20000"/>
          </a:bodyPr>
          <a:lstStyle/>
          <a:p>
            <a:pPr marL="0" indent="0">
              <a:buNone/>
            </a:pPr>
            <a:r>
              <a:rPr lang="en-US" sz="2900" b="1" u="sng" dirty="0">
                <a:latin typeface="Segoe UI" panose="020B0502040204020203" pitchFamily="34" charset="0"/>
                <a:cs typeface="Segoe UI" panose="020B0502040204020203" pitchFamily="34" charset="0"/>
              </a:rPr>
              <a:t>Condition of Properties:</a:t>
            </a:r>
          </a:p>
          <a:p>
            <a:pPr marL="0" indent="0">
              <a:buNone/>
            </a:pPr>
            <a:endParaRPr lang="en-US" sz="2900" u="sng" dirty="0">
              <a:effectLst/>
              <a:latin typeface="Segoe UI" panose="020B0502040204020203" pitchFamily="34" charset="0"/>
              <a:ea typeface="Times New Roman" panose="02020603050405020304" pitchFamily="18" charset="0"/>
              <a:cs typeface="Times New Roman" panose="02020603050405020304" pitchFamily="18" charset="0"/>
            </a:endParaRPr>
          </a:p>
          <a:p>
            <a:pPr marL="0" indent="0">
              <a:buNone/>
            </a:pPr>
            <a:r>
              <a:rPr lang="en-US" sz="2900" dirty="0">
                <a:effectLst/>
                <a:latin typeface="Segoe UI" panose="020B0502040204020203" pitchFamily="34" charset="0"/>
                <a:ea typeface="Times New Roman" panose="02020603050405020304" pitchFamily="18" charset="0"/>
                <a:cs typeface="Times New Roman" panose="02020603050405020304" pitchFamily="18" charset="0"/>
              </a:rPr>
              <a:t>Good condition properties dominate, with a significant number of very good condition properties.</a:t>
            </a:r>
            <a:endParaRPr lang="en-US" sz="29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900" dirty="0">
              <a:latin typeface="Algerian" panose="04020705040A02060702" pitchFamily="82" charset="0"/>
            </a:endParaRPr>
          </a:p>
          <a:p>
            <a:pPr marL="0" marR="0" indent="0">
              <a:lnSpc>
                <a:spcPct val="115000"/>
              </a:lnSpc>
              <a:spcBef>
                <a:spcPts val="1500"/>
              </a:spcBef>
              <a:spcAft>
                <a:spcPts val="1500"/>
              </a:spcAft>
              <a:buNone/>
            </a:pPr>
            <a:r>
              <a:rPr lang="en-US" sz="2900" b="1" u="sng" dirty="0">
                <a:effectLst/>
                <a:latin typeface="Segoe UI" panose="020B0502040204020203" pitchFamily="34" charset="0"/>
                <a:ea typeface="Times New Roman" panose="02020603050405020304" pitchFamily="18" charset="0"/>
                <a:cs typeface="Times New Roman" panose="02020603050405020304" pitchFamily="18" charset="0"/>
              </a:rPr>
              <a:t>Year Built:</a:t>
            </a:r>
            <a:endParaRPr lang="en-US" sz="2900" b="1"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1500"/>
              </a:spcBef>
              <a:spcAft>
                <a:spcPts val="1500"/>
              </a:spcAft>
            </a:pPr>
            <a:r>
              <a:rPr lang="en-US" sz="2900" dirty="0">
                <a:effectLst/>
                <a:latin typeface="Segoe UI" panose="020B0502040204020203" pitchFamily="34" charset="0"/>
                <a:ea typeface="Times New Roman" panose="02020603050405020304" pitchFamily="18" charset="0"/>
                <a:cs typeface="Times New Roman" panose="02020603050405020304" pitchFamily="18" charset="0"/>
              </a:rPr>
              <a:t>Properties were primarily built in the 2000s and 2010s, with a few exceptions in the 2017 and 2018.</a:t>
            </a:r>
            <a:endParaRPr lang="en-US" sz="2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1500"/>
              </a:spcBef>
              <a:spcAft>
                <a:spcPts val="1500"/>
              </a:spcAft>
            </a:pPr>
            <a:r>
              <a:rPr lang="en-US" sz="2900" dirty="0">
                <a:effectLst/>
                <a:latin typeface="Segoe UI" panose="020B0502040204020203" pitchFamily="34" charset="0"/>
                <a:ea typeface="Times New Roman" panose="02020603050405020304" pitchFamily="18" charset="0"/>
                <a:cs typeface="Times New Roman" panose="02020603050405020304" pitchFamily="18" charset="0"/>
              </a:rPr>
              <a:t>There's a need for a focus on newer properties as construction declined in recent years.</a:t>
            </a:r>
            <a:endParaRPr lang="en-US" sz="29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15000"/>
              </a:lnSpc>
              <a:spcBef>
                <a:spcPts val="1500"/>
              </a:spcBef>
              <a:spcAft>
                <a:spcPts val="1500"/>
              </a:spcAft>
              <a:buNone/>
            </a:pPr>
            <a:r>
              <a:rPr lang="en-US" sz="2900" b="1" u="sng" dirty="0">
                <a:effectLst/>
                <a:latin typeface="Segoe UI" panose="020B0502040204020203" pitchFamily="34" charset="0"/>
                <a:ea typeface="Times New Roman" panose="02020603050405020304" pitchFamily="18" charset="0"/>
                <a:cs typeface="Times New Roman" panose="02020603050405020304" pitchFamily="18" charset="0"/>
              </a:rPr>
              <a:t>Waterfront Properties:</a:t>
            </a:r>
            <a:endParaRPr lang="en-US" sz="2900" b="1"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1500"/>
              </a:spcBef>
              <a:spcAft>
                <a:spcPts val="1500"/>
              </a:spcAft>
            </a:pPr>
            <a:r>
              <a:rPr lang="en-US" sz="2900" dirty="0">
                <a:effectLst/>
                <a:latin typeface="Segoe UI" panose="020B0502040204020203" pitchFamily="34" charset="0"/>
                <a:ea typeface="Times New Roman" panose="02020603050405020304" pitchFamily="18" charset="0"/>
                <a:cs typeface="Times New Roman" panose="02020603050405020304" pitchFamily="18" charset="0"/>
              </a:rPr>
              <a:t>A limited number of properties are waterfront, while the majority are not waterfront.</a:t>
            </a:r>
            <a:endParaRPr lang="en-US" sz="29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latin typeface="Algerian" panose="04020705040A02060702" pitchFamily="82" charset="0"/>
            </a:endParaRPr>
          </a:p>
        </p:txBody>
      </p:sp>
    </p:spTree>
    <p:extLst>
      <p:ext uri="{BB962C8B-B14F-4D97-AF65-F5344CB8AC3E}">
        <p14:creationId xmlns:p14="http://schemas.microsoft.com/office/powerpoint/2010/main" val="14080258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6247740-F048-346A-16B8-1A33AFEFF45D}"/>
              </a:ext>
            </a:extLst>
          </p:cNvPr>
          <p:cNvSpPr>
            <a:spLocks noGrp="1"/>
          </p:cNvSpPr>
          <p:nvPr>
            <p:ph type="title"/>
          </p:nvPr>
        </p:nvSpPr>
        <p:spPr>
          <a:xfrm>
            <a:off x="645497" y="3114922"/>
            <a:ext cx="10167937" cy="1179513"/>
          </a:xfrm>
        </p:spPr>
        <p:txBody>
          <a:bodyPr>
            <a:noAutofit/>
          </a:bodyPr>
          <a:lstStyle/>
          <a:p>
            <a:pPr marL="0" marR="0">
              <a:lnSpc>
                <a:spcPct val="150000"/>
              </a:lnSpc>
              <a:spcBef>
                <a:spcPts val="1500"/>
              </a:spcBef>
              <a:spcAft>
                <a:spcPts val="1500"/>
              </a:spcAft>
            </a:pPr>
            <a:r>
              <a:rPr lang="en-US" sz="2000" b="1" u="sng" dirty="0">
                <a:effectLst/>
                <a:latin typeface="Segoe UI" panose="020B0502040204020203" pitchFamily="34" charset="0"/>
                <a:ea typeface="Times New Roman" panose="02020603050405020304" pitchFamily="18" charset="0"/>
                <a:cs typeface="Segoe UI" panose="020B0502040204020203" pitchFamily="34" charset="0"/>
              </a:rPr>
              <a:t>Renovation Status:</a:t>
            </a:r>
            <a:br>
              <a:rPr lang="en-US" sz="2000" dirty="0">
                <a:effectLst/>
                <a:latin typeface="Segoe UI" panose="020B0502040204020203" pitchFamily="34" charset="0"/>
                <a:ea typeface="Calibri" panose="020F0502020204030204" pitchFamily="34" charset="0"/>
                <a:cs typeface="Segoe UI" panose="020B0502040204020203" pitchFamily="34" charset="0"/>
              </a:rPr>
            </a:br>
            <a:r>
              <a:rPr lang="en-US" sz="2000" dirty="0">
                <a:effectLst/>
                <a:latin typeface="Segoe UI" panose="020B0502040204020203" pitchFamily="34" charset="0"/>
                <a:ea typeface="Times New Roman" panose="02020603050405020304" pitchFamily="18" charset="0"/>
                <a:cs typeface="Segoe UI" panose="020B0502040204020203" pitchFamily="34" charset="0"/>
              </a:rPr>
              <a:t>A substantial number of properties have been renovated, suggesting a market for renovated homes.</a:t>
            </a:r>
            <a:br>
              <a:rPr lang="en-US" sz="2000" dirty="0">
                <a:effectLst/>
                <a:latin typeface="Segoe UI" panose="020B0502040204020203" pitchFamily="34" charset="0"/>
                <a:ea typeface="Times New Roman" panose="02020603050405020304" pitchFamily="18" charset="0"/>
                <a:cs typeface="Segoe UI" panose="020B0502040204020203" pitchFamily="34" charset="0"/>
              </a:rPr>
            </a:br>
            <a:br>
              <a:rPr lang="en-US" sz="2000" dirty="0">
                <a:effectLst/>
                <a:latin typeface="Segoe UI" panose="020B0502040204020203" pitchFamily="34" charset="0"/>
                <a:ea typeface="Calibri" panose="020F0502020204030204" pitchFamily="34" charset="0"/>
                <a:cs typeface="Segoe UI" panose="020B0502040204020203" pitchFamily="34" charset="0"/>
              </a:rPr>
            </a:br>
            <a:r>
              <a:rPr lang="en-US" sz="2000" b="1" u="sng" dirty="0">
                <a:effectLst/>
                <a:latin typeface="Segoe UI" panose="020B0502040204020203" pitchFamily="34" charset="0"/>
                <a:ea typeface="Times New Roman" panose="02020603050405020304" pitchFamily="18" charset="0"/>
                <a:cs typeface="Segoe UI" panose="020B0502040204020203" pitchFamily="34" charset="0"/>
              </a:rPr>
              <a:t>Location-wise Insights:</a:t>
            </a:r>
            <a:br>
              <a:rPr lang="en-US" sz="2000" dirty="0">
                <a:effectLst/>
                <a:latin typeface="Segoe UI" panose="020B0502040204020203" pitchFamily="34" charset="0"/>
                <a:ea typeface="Calibri" panose="020F0502020204030204" pitchFamily="34" charset="0"/>
                <a:cs typeface="Segoe UI" panose="020B0502040204020203" pitchFamily="34" charset="0"/>
              </a:rPr>
            </a:br>
            <a:r>
              <a:rPr lang="en-US" sz="2000" dirty="0">
                <a:effectLst/>
                <a:latin typeface="Segoe UI" panose="020B0502040204020203" pitchFamily="34" charset="0"/>
                <a:ea typeface="Times New Roman" panose="02020603050405020304" pitchFamily="18" charset="0"/>
                <a:cs typeface="Segoe UI" panose="020B0502040204020203" pitchFamily="34" charset="0"/>
              </a:rPr>
              <a:t>Property prices vary by location, with Georgia and Hawaii having higher average prices.</a:t>
            </a:r>
            <a:br>
              <a:rPr lang="en-US" sz="2000" dirty="0">
                <a:effectLst/>
                <a:latin typeface="Segoe UI" panose="020B0502040204020203" pitchFamily="34" charset="0"/>
                <a:ea typeface="Calibri" panose="020F0502020204030204" pitchFamily="34" charset="0"/>
                <a:cs typeface="Segoe UI" panose="020B0502040204020203" pitchFamily="34" charset="0"/>
              </a:rPr>
            </a:br>
            <a:r>
              <a:rPr lang="en-US" sz="2000" dirty="0">
                <a:effectLst/>
                <a:latin typeface="Segoe UI" panose="020B0502040204020203" pitchFamily="34" charset="0"/>
                <a:ea typeface="Times New Roman" panose="02020603050405020304" pitchFamily="18" charset="0"/>
                <a:cs typeface="Segoe UI" panose="020B0502040204020203" pitchFamily="34" charset="0"/>
              </a:rPr>
              <a:t>Location plays a crucial role in property pricing.</a:t>
            </a:r>
            <a:br>
              <a:rPr lang="en-US" sz="2000" dirty="0">
                <a:effectLst/>
                <a:latin typeface="Segoe UI" panose="020B0502040204020203" pitchFamily="34" charset="0"/>
                <a:ea typeface="Times New Roman" panose="02020603050405020304" pitchFamily="18" charset="0"/>
                <a:cs typeface="Segoe UI" panose="020B0502040204020203" pitchFamily="34" charset="0"/>
              </a:rPr>
            </a:br>
            <a:br>
              <a:rPr lang="en-US" sz="2000" dirty="0">
                <a:effectLst/>
                <a:latin typeface="Segoe UI" panose="020B0502040204020203" pitchFamily="34" charset="0"/>
                <a:ea typeface="Calibri" panose="020F0502020204030204" pitchFamily="34" charset="0"/>
                <a:cs typeface="Segoe UI" panose="020B0502040204020203" pitchFamily="34" charset="0"/>
              </a:rPr>
            </a:br>
            <a:r>
              <a:rPr lang="en-US" sz="2000" b="1" u="sng" dirty="0">
                <a:effectLst/>
                <a:latin typeface="Segoe UI" panose="020B0502040204020203" pitchFamily="34" charset="0"/>
                <a:ea typeface="Times New Roman" panose="02020603050405020304" pitchFamily="18" charset="0"/>
                <a:cs typeface="Segoe UI" panose="020B0502040204020203" pitchFamily="34" charset="0"/>
              </a:rPr>
              <a:t>Bedroom-wise Analysis:</a:t>
            </a:r>
            <a:br>
              <a:rPr lang="en-US" sz="2000" dirty="0">
                <a:effectLst/>
                <a:latin typeface="Segoe UI" panose="020B0502040204020203" pitchFamily="34" charset="0"/>
                <a:ea typeface="Calibri" panose="020F0502020204030204" pitchFamily="34" charset="0"/>
                <a:cs typeface="Segoe UI" panose="020B0502040204020203" pitchFamily="34" charset="0"/>
              </a:rPr>
            </a:br>
            <a:r>
              <a:rPr lang="en-US" sz="2000" dirty="0">
                <a:effectLst/>
                <a:latin typeface="Segoe UI" panose="020B0502040204020203" pitchFamily="34" charset="0"/>
                <a:ea typeface="Times New Roman" panose="02020603050405020304" pitchFamily="18" charset="0"/>
                <a:cs typeface="Segoe UI" panose="020B0502040204020203" pitchFamily="34" charset="0"/>
              </a:rPr>
              <a:t>Properties with 2.5 bedrooms have the highest average price.</a:t>
            </a:r>
            <a:br>
              <a:rPr lang="en-US" sz="2000" dirty="0">
                <a:effectLst/>
                <a:latin typeface="Segoe UI" panose="020B0502040204020203" pitchFamily="34" charset="0"/>
                <a:ea typeface="Calibri" panose="020F0502020204030204" pitchFamily="34" charset="0"/>
                <a:cs typeface="Segoe UI" panose="020B0502040204020203" pitchFamily="34" charset="0"/>
              </a:rPr>
            </a:br>
            <a:r>
              <a:rPr lang="en-US" sz="2000" dirty="0">
                <a:effectLst/>
                <a:latin typeface="Segoe UI" panose="020B0502040204020203" pitchFamily="34" charset="0"/>
                <a:ea typeface="Times New Roman" panose="02020603050405020304" pitchFamily="18" charset="0"/>
                <a:cs typeface="Segoe UI" panose="020B0502040204020203" pitchFamily="34" charset="0"/>
              </a:rPr>
              <a:t>Pricing varies based on the number of bedrooms.</a:t>
            </a:r>
            <a:br>
              <a:rPr lang="en-US" sz="2000" dirty="0">
                <a:effectLst/>
                <a:latin typeface="Segoe UI" panose="020B0502040204020203" pitchFamily="34" charset="0"/>
                <a:ea typeface="Times New Roman" panose="02020603050405020304" pitchFamily="18" charset="0"/>
                <a:cs typeface="Segoe UI" panose="020B0502040204020203" pitchFamily="34" charset="0"/>
              </a:rPr>
            </a:br>
            <a:br>
              <a:rPr lang="en-US" sz="2000" dirty="0">
                <a:effectLst/>
                <a:latin typeface="Segoe UI" panose="020B0502040204020203" pitchFamily="34" charset="0"/>
                <a:ea typeface="Calibri" panose="020F0502020204030204" pitchFamily="34" charset="0"/>
                <a:cs typeface="Segoe UI" panose="020B0502040204020203" pitchFamily="34" charset="0"/>
              </a:rPr>
            </a:br>
            <a:r>
              <a:rPr lang="en-US" sz="2000" b="1" u="sng" dirty="0">
                <a:effectLst/>
                <a:latin typeface="Segoe UI" panose="020B0502040204020203" pitchFamily="34" charset="0"/>
                <a:ea typeface="Times New Roman" panose="02020603050405020304" pitchFamily="18" charset="0"/>
                <a:cs typeface="Segoe UI" panose="020B0502040204020203" pitchFamily="34" charset="0"/>
              </a:rPr>
              <a:t>Average Property Age:</a:t>
            </a:r>
            <a:br>
              <a:rPr lang="en-US" sz="2000" dirty="0">
                <a:effectLst/>
                <a:latin typeface="Segoe UI" panose="020B0502040204020203" pitchFamily="34" charset="0"/>
                <a:ea typeface="Calibri" panose="020F0502020204030204" pitchFamily="34" charset="0"/>
                <a:cs typeface="Segoe UI" panose="020B0502040204020203" pitchFamily="34" charset="0"/>
              </a:rPr>
            </a:br>
            <a:r>
              <a:rPr lang="en-US" sz="2000" dirty="0">
                <a:effectLst/>
                <a:latin typeface="Segoe UI" panose="020B0502040204020203" pitchFamily="34" charset="0"/>
                <a:ea typeface="Times New Roman" panose="02020603050405020304" pitchFamily="18" charset="0"/>
                <a:cs typeface="Segoe UI" panose="020B0502040204020203" pitchFamily="34" charset="0"/>
              </a:rPr>
              <a:t>The average property age is 12.5 years, indicating a relatively newer property market.</a:t>
            </a:r>
            <a:br>
              <a:rPr lang="en-US" sz="2000" dirty="0">
                <a:effectLst/>
                <a:latin typeface="Segoe UI" panose="020B0502040204020203" pitchFamily="34" charset="0"/>
                <a:ea typeface="Calibri" panose="020F0502020204030204" pitchFamily="34" charset="0"/>
                <a:cs typeface="Segoe UI" panose="020B0502040204020203" pitchFamily="34" charset="0"/>
              </a:rPr>
            </a:br>
            <a:endParaRPr lang="en-US" sz="4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81710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D029-4006-ADAC-54E1-1F71340BFB9A}"/>
              </a:ext>
            </a:extLst>
          </p:cNvPr>
          <p:cNvSpPr>
            <a:spLocks noGrp="1"/>
          </p:cNvSpPr>
          <p:nvPr>
            <p:ph type="title"/>
          </p:nvPr>
        </p:nvSpPr>
        <p:spPr>
          <a:xfrm>
            <a:off x="785800" y="3087624"/>
            <a:ext cx="10168128" cy="1179576"/>
          </a:xfrm>
        </p:spPr>
        <p:txBody>
          <a:bodyPr>
            <a:normAutofit fontScale="90000"/>
          </a:bodyPr>
          <a:lstStyle/>
          <a:p>
            <a:pPr marL="0" marR="0">
              <a:lnSpc>
                <a:spcPct val="115000"/>
              </a:lnSpc>
              <a:spcBef>
                <a:spcPts val="1500"/>
              </a:spcBef>
              <a:spcAft>
                <a:spcPts val="1500"/>
              </a:spcAft>
            </a:pPr>
            <a:r>
              <a:rPr lang="en-US" sz="2200" b="1" u="sng" dirty="0">
                <a:effectLst/>
                <a:latin typeface="Segoe UI" panose="020B0502040204020203" pitchFamily="34" charset="0"/>
                <a:ea typeface="Times New Roman" panose="02020603050405020304" pitchFamily="18" charset="0"/>
                <a:cs typeface="Times New Roman" panose="02020603050405020304" pitchFamily="18" charset="0"/>
              </a:rPr>
              <a:t>Price Insights:</a:t>
            </a:r>
            <a:br>
              <a:rPr lang="en-US" sz="2200" b="1" u="sng" dirty="0">
                <a:effectLst/>
                <a:latin typeface="Calibri" panose="020F0502020204030204" pitchFamily="34" charset="0"/>
                <a:ea typeface="Calibri" panose="020F0502020204030204" pitchFamily="34" charset="0"/>
                <a:cs typeface="Times New Roman" panose="02020603050405020304" pitchFamily="18" charset="0"/>
              </a:rPr>
            </a:br>
            <a:r>
              <a:rPr lang="en-US" sz="2200" dirty="0">
                <a:effectLst/>
                <a:latin typeface="Segoe UI" panose="020B0502040204020203" pitchFamily="34" charset="0"/>
                <a:ea typeface="Times New Roman" panose="02020603050405020304" pitchFamily="18" charset="0"/>
                <a:cs typeface="Times New Roman" panose="02020603050405020304" pitchFamily="18" charset="0"/>
              </a:rPr>
              <a:t>The average property price is ₹571,284.</a:t>
            </a:r>
            <a:br>
              <a:rPr lang="en-US" sz="2200" dirty="0">
                <a:effectLst/>
                <a:latin typeface="Calibri" panose="020F0502020204030204" pitchFamily="34" charset="0"/>
                <a:ea typeface="Calibri" panose="020F0502020204030204" pitchFamily="34" charset="0"/>
                <a:cs typeface="Times New Roman" panose="02020603050405020304" pitchFamily="18" charset="0"/>
              </a:rPr>
            </a:br>
            <a:r>
              <a:rPr lang="en-US" sz="2200" dirty="0">
                <a:effectLst/>
                <a:latin typeface="Segoe UI" panose="020B0502040204020203" pitchFamily="34" charset="0"/>
                <a:ea typeface="Times New Roman" panose="02020603050405020304" pitchFamily="18" charset="0"/>
                <a:cs typeface="Times New Roman" panose="02020603050405020304" pitchFamily="18" charset="0"/>
              </a:rPr>
              <a:t>Renovated properties have a slightly higher average price compared to non-renovated properties.</a:t>
            </a:r>
            <a:br>
              <a:rPr lang="en-US" sz="2200" dirty="0">
                <a:effectLst/>
                <a:latin typeface="Calibri" panose="020F0502020204030204" pitchFamily="34" charset="0"/>
                <a:ea typeface="Calibri" panose="020F0502020204030204" pitchFamily="34" charset="0"/>
                <a:cs typeface="Times New Roman" panose="02020603050405020304" pitchFamily="18" charset="0"/>
              </a:rPr>
            </a:br>
            <a:br>
              <a:rPr lang="en-US" sz="2200" dirty="0">
                <a:effectLst/>
                <a:latin typeface="Calibri" panose="020F0502020204030204" pitchFamily="34" charset="0"/>
                <a:ea typeface="Calibri" panose="020F0502020204030204" pitchFamily="34" charset="0"/>
                <a:cs typeface="Times New Roman" panose="02020603050405020304" pitchFamily="18" charset="0"/>
              </a:rPr>
            </a:br>
            <a:r>
              <a:rPr lang="en-US" sz="2200" b="1" u="sng" dirty="0">
                <a:effectLst/>
                <a:latin typeface="Segoe UI" panose="020B0502040204020203" pitchFamily="34" charset="0"/>
                <a:ea typeface="Times New Roman" panose="02020603050405020304" pitchFamily="18" charset="0"/>
                <a:cs typeface="Times New Roman" panose="02020603050405020304" pitchFamily="18" charset="0"/>
              </a:rPr>
              <a:t>Waterfront vs. Non-Waterfront:</a:t>
            </a:r>
            <a:br>
              <a:rPr lang="en-US" sz="2200" b="1" u="sng" dirty="0">
                <a:effectLst/>
                <a:latin typeface="Calibri" panose="020F0502020204030204" pitchFamily="34" charset="0"/>
                <a:ea typeface="Calibri" panose="020F0502020204030204" pitchFamily="34" charset="0"/>
                <a:cs typeface="Times New Roman" panose="02020603050405020304" pitchFamily="18" charset="0"/>
              </a:rPr>
            </a:br>
            <a:r>
              <a:rPr lang="en-US" sz="2200" dirty="0">
                <a:effectLst/>
                <a:latin typeface="Segoe UI" panose="020B0502040204020203" pitchFamily="34" charset="0"/>
                <a:ea typeface="Times New Roman" panose="02020603050405020304" pitchFamily="18" charset="0"/>
                <a:cs typeface="Times New Roman" panose="02020603050405020304" pitchFamily="18" charset="0"/>
              </a:rPr>
              <a:t>Waterfront properties have significantly higher prices compared to non-waterfront properties.</a:t>
            </a:r>
            <a:br>
              <a:rPr lang="en-US" sz="2200" dirty="0">
                <a:effectLst/>
                <a:latin typeface="Segoe UI" panose="020B0502040204020203" pitchFamily="34" charset="0"/>
                <a:ea typeface="Times New Roman" panose="02020603050405020304" pitchFamily="18" charset="0"/>
                <a:cs typeface="Times New Roman" panose="02020603050405020304" pitchFamily="18" charset="0"/>
              </a:rPr>
            </a:br>
            <a:br>
              <a:rPr lang="en-US" sz="2200" dirty="0">
                <a:effectLst/>
                <a:latin typeface="Calibri" panose="020F0502020204030204" pitchFamily="34" charset="0"/>
                <a:ea typeface="Calibri" panose="020F0502020204030204" pitchFamily="34" charset="0"/>
                <a:cs typeface="Times New Roman" panose="02020603050405020304" pitchFamily="18" charset="0"/>
              </a:rPr>
            </a:br>
            <a:r>
              <a:rPr lang="en-US" sz="2200" b="1" u="sng" dirty="0">
                <a:effectLst/>
                <a:latin typeface="Segoe UI" panose="020B0502040204020203" pitchFamily="34" charset="0"/>
                <a:ea typeface="Times New Roman" panose="02020603050405020304" pitchFamily="18" charset="0"/>
                <a:cs typeface="Times New Roman" panose="02020603050405020304" pitchFamily="18" charset="0"/>
              </a:rPr>
              <a:t>Price Trends Over the Years:</a:t>
            </a:r>
            <a:br>
              <a:rPr lang="en-US" sz="2200" b="1" u="sng" dirty="0">
                <a:effectLst/>
                <a:latin typeface="Segoe UI" panose="020B0502040204020203" pitchFamily="34" charset="0"/>
                <a:ea typeface="Times New Roman" panose="02020603050405020304" pitchFamily="18" charset="0"/>
                <a:cs typeface="Times New Roman" panose="02020603050405020304" pitchFamily="18" charset="0"/>
              </a:rPr>
            </a:br>
            <a:r>
              <a:rPr lang="en-US" sz="2200" dirty="0">
                <a:effectLst/>
                <a:latin typeface="Segoe UI" panose="020B0502040204020203" pitchFamily="34" charset="0"/>
                <a:ea typeface="Times New Roman" panose="02020603050405020304" pitchFamily="18" charset="0"/>
                <a:cs typeface="Times New Roman" panose="02020603050405020304" pitchFamily="18" charset="0"/>
              </a:rPr>
              <a:t>Property prices have fluctuated over the years, with potential investment opportunities in specific years.</a:t>
            </a:r>
            <a:br>
              <a:rPr lang="en-US" sz="2200" dirty="0">
                <a:effectLst/>
                <a:latin typeface="Calibri" panose="020F0502020204030204" pitchFamily="34" charset="0"/>
                <a:ea typeface="Calibri" panose="020F0502020204030204" pitchFamily="34" charset="0"/>
                <a:cs typeface="Times New Roman" panose="02020603050405020304" pitchFamily="18" charset="0"/>
              </a:rPr>
            </a:br>
            <a:r>
              <a:rPr lang="en-US" sz="2200" dirty="0">
                <a:effectLst/>
                <a:latin typeface="Segoe UI" panose="020B0502040204020203" pitchFamily="34" charset="0"/>
                <a:ea typeface="Times New Roman" panose="02020603050405020304" pitchFamily="18" charset="0"/>
                <a:cs typeface="Times New Roman" panose="02020603050405020304" pitchFamily="18" charset="0"/>
              </a:rPr>
              <a:t> </a:t>
            </a:r>
            <a:br>
              <a:rPr lang="en-US" sz="2200" dirty="0">
                <a:effectLst/>
                <a:latin typeface="Calibri" panose="020F0502020204030204" pitchFamily="34" charset="0"/>
                <a:ea typeface="Calibri" panose="020F0502020204030204" pitchFamily="34" charset="0"/>
                <a:cs typeface="Times New Roman" panose="02020603050405020304" pitchFamily="18" charset="0"/>
              </a:rPr>
            </a:br>
            <a:r>
              <a:rPr lang="en-US" sz="2200" dirty="0">
                <a:effectLst/>
                <a:latin typeface="Segoe UI" panose="020B0502040204020203" pitchFamily="34" charset="0"/>
                <a:ea typeface="Times New Roman" panose="02020603050405020304" pitchFamily="18" charset="0"/>
                <a:cs typeface="Times New Roman" panose="02020603050405020304" pitchFamily="18" charset="0"/>
              </a:rPr>
              <a:t> </a:t>
            </a:r>
            <a:br>
              <a:rPr lang="en-US" sz="2200" dirty="0">
                <a:effectLst/>
                <a:latin typeface="Calibri" panose="020F0502020204030204" pitchFamily="34" charset="0"/>
                <a:ea typeface="Calibri" panose="020F0502020204030204" pitchFamily="34" charset="0"/>
                <a:cs typeface="Times New Roman" panose="02020603050405020304" pitchFamily="18" charset="0"/>
              </a:rPr>
            </a:br>
            <a:r>
              <a:rPr lang="en-US" sz="2200" dirty="0">
                <a:effectLst/>
                <a:latin typeface="Segoe UI" panose="020B0502040204020203" pitchFamily="34" charset="0"/>
                <a:ea typeface="Times New Roman" panose="02020603050405020304" pitchFamily="18" charset="0"/>
                <a:cs typeface="Times New Roman" panose="02020603050405020304" pitchFamily="18" charset="0"/>
              </a:rPr>
              <a:t>These conclusions provide valuable insights for decision making in real estate investment, property development, and market analysis. Consider these findings when making decisions related to property investment, renovation, and location selection.</a:t>
            </a:r>
            <a:br>
              <a:rPr lang="en-US" sz="22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798085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Person writing on a notepad">
            <a:extLst>
              <a:ext uri="{FF2B5EF4-FFF2-40B4-BE49-F238E27FC236}">
                <a16:creationId xmlns:a16="http://schemas.microsoft.com/office/drawing/2014/main" id="{8D7BC662-E9F2-B60C-5C6D-85A9EDF8B42E}"/>
              </a:ext>
            </a:extLst>
          </p:cNvPr>
          <p:cNvPicPr>
            <a:picLocks noChangeAspect="1"/>
          </p:cNvPicPr>
          <p:nvPr/>
        </p:nvPicPr>
        <p:blipFill rotWithShape="1">
          <a:blip r:embed="rId2"/>
          <a:srcRect t="172" r="-1" b="-1"/>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C22AF46-8E4E-9DE6-6FD5-F093256EF591}"/>
              </a:ext>
            </a:extLst>
          </p:cNvPr>
          <p:cNvSpPr>
            <a:spLocks noGrp="1"/>
          </p:cNvSpPr>
          <p:nvPr>
            <p:ph idx="1"/>
          </p:nvPr>
        </p:nvSpPr>
        <p:spPr>
          <a:xfrm>
            <a:off x="371094" y="2718054"/>
            <a:ext cx="3438906" cy="3207258"/>
          </a:xfrm>
        </p:spPr>
        <p:txBody>
          <a:bodyPr anchor="t">
            <a:normAutofit/>
          </a:bodyPr>
          <a:lstStyle/>
          <a:p>
            <a:pPr marL="0" indent="0">
              <a:buNone/>
            </a:pPr>
            <a:r>
              <a:rPr lang="en-US" dirty="0">
                <a:latin typeface="Algerian" panose="04020705040A02060702" pitchFamily="82" charset="0"/>
              </a:rPr>
              <a:t>DATA SOURCE</a:t>
            </a:r>
          </a:p>
          <a:p>
            <a:pPr marL="0" indent="0">
              <a:buNone/>
            </a:pPr>
            <a:endParaRPr lang="en-US" sz="1700" dirty="0">
              <a:latin typeface="Algerian" panose="04020705040A02060702" pitchFamily="82" charset="0"/>
            </a:endParaRPr>
          </a:p>
          <a:p>
            <a:pPr marL="342900" marR="0" lvl="0" indent="-342900">
              <a:spcBef>
                <a:spcPts val="0"/>
              </a:spcBef>
              <a:spcAft>
                <a:spcPts val="0"/>
              </a:spcAft>
              <a:tabLst>
                <a:tab pos="457200" algn="l"/>
              </a:tabLst>
            </a:pPr>
            <a:r>
              <a:rPr lang="en-US" sz="1800" b="1" dirty="0">
                <a:effectLst/>
                <a:latin typeface="Segoe UI" panose="020B0502040204020203" pitchFamily="34" charset="0"/>
                <a:ea typeface="Times New Roman" panose="02020603050405020304" pitchFamily="18" charset="0"/>
                <a:cs typeface="Times New Roman" panose="02020603050405020304" pitchFamily="18" charset="0"/>
              </a:rPr>
              <a:t>Property Details</a:t>
            </a:r>
            <a:endParaRPr lang="en-US" sz="1800" dirty="0">
              <a:effectLst/>
              <a:latin typeface="Segoe UI" panose="020B0502040204020203"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tabLst>
                <a:tab pos="457200" algn="l"/>
              </a:tabLst>
            </a:pPr>
            <a:r>
              <a:rPr lang="en-US" sz="1800" b="1" dirty="0">
                <a:effectLst/>
                <a:latin typeface="Segoe UI" panose="020B0502040204020203" pitchFamily="34" charset="0"/>
                <a:ea typeface="Times New Roman" panose="02020603050405020304" pitchFamily="18" charset="0"/>
                <a:cs typeface="Times New Roman" panose="02020603050405020304" pitchFamily="18" charset="0"/>
              </a:rPr>
              <a:t>Maintenance Records</a:t>
            </a:r>
            <a:endParaRPr lang="en-US" sz="1800" dirty="0">
              <a:effectLst/>
              <a:latin typeface="Segoe UI" panose="020B0502040204020203"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tabLst>
                <a:tab pos="457200" algn="l"/>
              </a:tabLst>
            </a:pPr>
            <a:r>
              <a:rPr lang="en-US" sz="1800" b="1" dirty="0">
                <a:effectLst/>
                <a:latin typeface="Segoe UI" panose="020B0502040204020203" pitchFamily="34" charset="0"/>
                <a:ea typeface="Times New Roman" panose="02020603050405020304" pitchFamily="18" charset="0"/>
                <a:cs typeface="Times New Roman" panose="02020603050405020304" pitchFamily="18" charset="0"/>
              </a:rPr>
              <a:t>Property Listings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tabLst>
                <a:tab pos="457200" algn="l"/>
              </a:tabLst>
            </a:pPr>
            <a:r>
              <a:rPr lang="en-US" sz="1800" b="1" dirty="0">
                <a:effectLst/>
                <a:latin typeface="Segoe UI" panose="020B0502040204020203" pitchFamily="34" charset="0"/>
                <a:ea typeface="Times New Roman" panose="02020603050405020304" pitchFamily="18" charset="0"/>
                <a:cs typeface="Times New Roman" panose="02020603050405020304" pitchFamily="18" charset="0"/>
              </a:rPr>
              <a:t>Market Data</a:t>
            </a:r>
            <a:r>
              <a:rPr lang="en-US" sz="1800" dirty="0">
                <a:effectLst/>
                <a:latin typeface="Segoe UI" panose="020B0502040204020203"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700" dirty="0">
              <a:latin typeface="Algerian" panose="04020705040A02060702" pitchFamily="82" charset="0"/>
            </a:endParaRPr>
          </a:p>
        </p:txBody>
      </p:sp>
    </p:spTree>
    <p:extLst>
      <p:ext uri="{BB962C8B-B14F-4D97-AF65-F5344CB8AC3E}">
        <p14:creationId xmlns:p14="http://schemas.microsoft.com/office/powerpoint/2010/main" val="3391283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AF13ADB-4323-C0B8-F2A7-76FA85C2813D}"/>
              </a:ext>
            </a:extLst>
          </p:cNvPr>
          <p:cNvSpPr>
            <a:spLocks noGrp="1"/>
          </p:cNvSpPr>
          <p:nvPr>
            <p:ph idx="1"/>
          </p:nvPr>
        </p:nvSpPr>
        <p:spPr>
          <a:xfrm>
            <a:off x="841248" y="2252870"/>
            <a:ext cx="5993892" cy="3560251"/>
          </a:xfrm>
        </p:spPr>
        <p:txBody>
          <a:bodyPr>
            <a:normAutofit/>
          </a:bodyPr>
          <a:lstStyle/>
          <a:p>
            <a:pPr marL="0" indent="0">
              <a:buNone/>
            </a:pPr>
            <a:r>
              <a:rPr lang="en-US" dirty="0">
                <a:latin typeface="Algerian" panose="04020705040A02060702" pitchFamily="82" charset="0"/>
              </a:rPr>
              <a:t>AIM OF THE PROJECT</a:t>
            </a:r>
          </a:p>
          <a:p>
            <a:pPr marL="0" indent="0">
              <a:buNone/>
            </a:pPr>
            <a:endParaRPr lang="en-US" sz="1800" dirty="0">
              <a:latin typeface="Algerian" panose="04020705040A02060702" pitchFamily="82" charset="0"/>
            </a:endParaRPr>
          </a:p>
          <a:p>
            <a:pPr marL="0" marR="0">
              <a:spcBef>
                <a:spcPts val="0"/>
              </a:spcBef>
              <a:spcAft>
                <a:spcPts val="500"/>
              </a:spcAft>
            </a:pPr>
            <a:r>
              <a:rPr lang="en-US" sz="1800" dirty="0">
                <a:effectLst/>
                <a:latin typeface="Segoe UI" panose="020B0502040204020203" pitchFamily="34" charset="0"/>
                <a:ea typeface="Times New Roman" panose="02020603050405020304" pitchFamily="18" charset="0"/>
                <a:cs typeface="Times New Roman" panose="02020603050405020304" pitchFamily="18" charset="0"/>
              </a:rPr>
              <a:t>To acquire data from various sources  such as external sources: property details, property listings, market data and some internal sources and collate it into single database.</a:t>
            </a:r>
          </a:p>
          <a:p>
            <a:pPr marL="0" marR="0">
              <a:spcBef>
                <a:spcPts val="0"/>
              </a:spcBef>
              <a:spcAft>
                <a:spcPts val="5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500"/>
              </a:spcAft>
            </a:pPr>
            <a:r>
              <a:rPr lang="en-US" sz="1800" dirty="0">
                <a:effectLst/>
                <a:latin typeface="Segoe UI" panose="020B0502040204020203" pitchFamily="34" charset="0"/>
                <a:ea typeface="Times New Roman" panose="02020603050405020304" pitchFamily="18" charset="0"/>
                <a:cs typeface="Times New Roman" panose="02020603050405020304" pitchFamily="18" charset="0"/>
              </a:rPr>
              <a:t>This can help in identifying </a:t>
            </a:r>
            <a:r>
              <a:rPr lang="en-US" sz="1800" dirty="0">
                <a:effectLst/>
                <a:latin typeface="Segoe UI" panose="020B0502040204020203" pitchFamily="34" charset="0"/>
                <a:ea typeface="Calibri" panose="020F0502020204030204" pitchFamily="34" charset="0"/>
                <a:cs typeface="Times New Roman" panose="02020603050405020304" pitchFamily="18" charset="0"/>
              </a:rPr>
              <a:t>trends and patterns, stakeholders can make more informed decisions, improve operational efficiency, and enhance client satisfaction.</a:t>
            </a:r>
            <a:endParaRPr lang="en-US" sz="1800" dirty="0">
              <a:latin typeface="Algerian" panose="04020705040A02060702" pitchFamily="82" charset="0"/>
            </a:endParaRPr>
          </a:p>
        </p:txBody>
      </p:sp>
      <p:pic>
        <p:nvPicPr>
          <p:cNvPr id="7" name="Graphic 6" descr="City">
            <a:extLst>
              <a:ext uri="{FF2B5EF4-FFF2-40B4-BE49-F238E27FC236}">
                <a16:creationId xmlns:a16="http://schemas.microsoft.com/office/drawing/2014/main" id="{CE5925AB-B683-314B-9908-4A40984442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3395281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8" name="Content Placeholder 2">
            <a:extLst>
              <a:ext uri="{FF2B5EF4-FFF2-40B4-BE49-F238E27FC236}">
                <a16:creationId xmlns:a16="http://schemas.microsoft.com/office/drawing/2014/main" id="{8B811E21-5CFE-3B22-5851-6BBFE6F8B211}"/>
              </a:ext>
            </a:extLst>
          </p:cNvPr>
          <p:cNvGraphicFramePr>
            <a:graphicFrameLocks noGrp="1"/>
          </p:cNvGraphicFramePr>
          <p:nvPr>
            <p:ph idx="1"/>
            <p:extLst>
              <p:ext uri="{D42A27DB-BD31-4B8C-83A1-F6EECF244321}">
                <p14:modId xmlns:p14="http://schemas.microsoft.com/office/powerpoint/2010/main" val="2845796530"/>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5849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Person holding mouse">
            <a:extLst>
              <a:ext uri="{FF2B5EF4-FFF2-40B4-BE49-F238E27FC236}">
                <a16:creationId xmlns:a16="http://schemas.microsoft.com/office/drawing/2014/main" id="{C214BEE8-D16A-098A-D306-A2E5C51DD147}"/>
              </a:ext>
            </a:extLst>
          </p:cNvPr>
          <p:cNvPicPr>
            <a:picLocks noChangeAspect="1"/>
          </p:cNvPicPr>
          <p:nvPr/>
        </p:nvPicPr>
        <p:blipFill rotWithShape="1">
          <a:blip r:embed="rId2"/>
          <a:srcRect l="16125" r="12735" b="-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9" name="Freeform: Shape 18">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83285F8-431F-43CA-43BD-BEC78B3A91AF}"/>
              </a:ext>
            </a:extLst>
          </p:cNvPr>
          <p:cNvSpPr>
            <a:spLocks noGrp="1"/>
          </p:cNvSpPr>
          <p:nvPr>
            <p:ph idx="1"/>
          </p:nvPr>
        </p:nvSpPr>
        <p:spPr>
          <a:xfrm>
            <a:off x="374904" y="2522949"/>
            <a:ext cx="5065776" cy="3402363"/>
          </a:xfrm>
        </p:spPr>
        <p:txBody>
          <a:bodyPr anchor="t">
            <a:normAutofit/>
          </a:bodyPr>
          <a:lstStyle/>
          <a:p>
            <a:pPr marL="0" indent="0">
              <a:buNone/>
            </a:pPr>
            <a:r>
              <a:rPr lang="en-US" sz="1800" b="1" dirty="0">
                <a:latin typeface="Algerian" panose="04020705040A02060702" pitchFamily="82" charset="0"/>
              </a:rPr>
              <a:t>DATA COLLECTION/EXTRACTION</a:t>
            </a:r>
          </a:p>
          <a:p>
            <a:pPr marL="0" indent="0">
              <a:buNone/>
            </a:pPr>
            <a:endParaRPr lang="en-US" sz="1800" dirty="0">
              <a:latin typeface="+mj-lt"/>
              <a:cs typeface="Times New Roman" panose="02020603050405020304" pitchFamily="18" charset="0"/>
            </a:endParaRPr>
          </a:p>
          <a:p>
            <a:pPr>
              <a:buFont typeface="Wingdings" panose="05000000000000000000" pitchFamily="2" charset="2"/>
              <a:buChar char="Ø"/>
            </a:pPr>
            <a:r>
              <a:rPr lang="en-US" sz="1800" dirty="0">
                <a:latin typeface="+mj-lt"/>
                <a:cs typeface="Times New Roman" panose="02020603050405020304" pitchFamily="18" charset="0"/>
              </a:rPr>
              <a:t>Getting Email From Sales Team of REAL ESTATE Consultants</a:t>
            </a:r>
          </a:p>
          <a:p>
            <a:pPr>
              <a:buFont typeface="Wingdings" panose="05000000000000000000" pitchFamily="2" charset="2"/>
              <a:buChar char="Ø"/>
            </a:pPr>
            <a:r>
              <a:rPr lang="en-US" sz="1800" dirty="0">
                <a:latin typeface="+mj-lt"/>
                <a:cs typeface="Times New Roman" panose="02020603050405020304" pitchFamily="18" charset="0"/>
              </a:rPr>
              <a:t>Downloading &amp; Importing Master Data in csv format from Email into Excel File.</a:t>
            </a:r>
          </a:p>
          <a:p>
            <a:pPr>
              <a:buFont typeface="Wingdings" panose="05000000000000000000" pitchFamily="2" charset="2"/>
              <a:buChar char="Ø"/>
            </a:pPr>
            <a:r>
              <a:rPr lang="en-US" sz="1800" dirty="0">
                <a:latin typeface="+mj-lt"/>
                <a:cs typeface="Times New Roman" panose="02020603050405020304" pitchFamily="18" charset="0"/>
              </a:rPr>
              <a:t>Ensure the data is accurate, complete, and representative of the problem.</a:t>
            </a:r>
          </a:p>
          <a:p>
            <a:pPr marL="0" indent="0">
              <a:buNone/>
            </a:pPr>
            <a:endParaRPr lang="en-US" sz="1800" b="1" dirty="0">
              <a:latin typeface="Algerian" panose="04020705040A02060702" pitchFamily="82" charset="0"/>
            </a:endParaRPr>
          </a:p>
          <a:p>
            <a:pPr marL="0" indent="0">
              <a:buNone/>
            </a:pPr>
            <a:endParaRPr lang="en-US" sz="1800" b="1" dirty="0">
              <a:latin typeface="Algerian" panose="04020705040A02060702" pitchFamily="82" charset="0"/>
            </a:endParaRPr>
          </a:p>
        </p:txBody>
      </p:sp>
    </p:spTree>
    <p:extLst>
      <p:ext uri="{BB962C8B-B14F-4D97-AF65-F5344CB8AC3E}">
        <p14:creationId xmlns:p14="http://schemas.microsoft.com/office/powerpoint/2010/main" val="217158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1B7DA-BDF2-8DFC-D730-ECE9B31034B1}"/>
              </a:ext>
            </a:extLst>
          </p:cNvPr>
          <p:cNvSpPr>
            <a:spLocks noGrp="1"/>
          </p:cNvSpPr>
          <p:nvPr>
            <p:ph type="title"/>
          </p:nvPr>
        </p:nvSpPr>
        <p:spPr/>
        <p:txBody>
          <a:bodyPr>
            <a:normAutofit/>
          </a:bodyPr>
          <a:lstStyle/>
          <a:p>
            <a:r>
              <a:rPr lang="en-US" sz="3600" dirty="0">
                <a:latin typeface="Algerian" panose="04020705040A02060702" pitchFamily="82" charset="0"/>
              </a:rPr>
              <a:t>RAW MASTER DATA </a:t>
            </a:r>
          </a:p>
        </p:txBody>
      </p:sp>
      <p:pic>
        <p:nvPicPr>
          <p:cNvPr id="6" name="Content Placeholder 5" descr="A screenshot of a computer">
            <a:extLst>
              <a:ext uri="{FF2B5EF4-FFF2-40B4-BE49-F238E27FC236}">
                <a16:creationId xmlns:a16="http://schemas.microsoft.com/office/drawing/2014/main" id="{08DB08FD-0225-9C4F-F1F3-DBC7218E46D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7464"/>
          <a:stretch/>
        </p:blipFill>
        <p:spPr>
          <a:xfrm>
            <a:off x="465355" y="1728216"/>
            <a:ext cx="9894701" cy="5150331"/>
          </a:xfrm>
        </p:spPr>
      </p:pic>
    </p:spTree>
    <p:extLst>
      <p:ext uri="{BB962C8B-B14F-4D97-AF65-F5344CB8AC3E}">
        <p14:creationId xmlns:p14="http://schemas.microsoft.com/office/powerpoint/2010/main" val="2760421163"/>
      </p:ext>
    </p:extLst>
  </p:cSld>
  <p:clrMapOvr>
    <a:masterClrMapping/>
  </p:clrMapOvr>
</p:sld>
</file>

<file path=ppt/theme/theme1.xml><?xml version="1.0" encoding="utf-8"?>
<a:theme xmlns:a="http://schemas.openxmlformats.org/drawingml/2006/main" name="AccentBoxVTI">
  <a:themeElements>
    <a:clrScheme name="AnalogousFromLightSeed_2SEEDS">
      <a:dk1>
        <a:srgbClr val="000000"/>
      </a:dk1>
      <a:lt1>
        <a:srgbClr val="FFFFFF"/>
      </a:lt1>
      <a:dk2>
        <a:srgbClr val="243541"/>
      </a:dk2>
      <a:lt2>
        <a:srgbClr val="E8E2E2"/>
      </a:lt2>
      <a:accent1>
        <a:srgbClr val="74A9A9"/>
      </a:accent1>
      <a:accent2>
        <a:srgbClr val="81AA99"/>
      </a:accent2>
      <a:accent3>
        <a:srgbClr val="85A5BD"/>
      </a:accent3>
      <a:accent4>
        <a:srgbClr val="BA807F"/>
      </a:accent4>
      <a:accent5>
        <a:srgbClr val="BC9B82"/>
      </a:accent5>
      <a:accent6>
        <a:srgbClr val="AAA274"/>
      </a:accent6>
      <a:hlink>
        <a:srgbClr val="AE6A69"/>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651</TotalTime>
  <Words>1877</Words>
  <Application>Microsoft Office PowerPoint</Application>
  <PresentationFormat>Widescreen</PresentationFormat>
  <Paragraphs>109</Paragraphs>
  <Slides>43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Aharoni</vt:lpstr>
      <vt:lpstr>Algerian</vt:lpstr>
      <vt:lpstr>Arial</vt:lpstr>
      <vt:lpstr>Avenir Next LT Pro</vt:lpstr>
      <vt:lpstr>Calibri</vt:lpstr>
      <vt:lpstr>Consolas</vt:lpstr>
      <vt:lpstr>Segoe UI</vt:lpstr>
      <vt:lpstr>Segoe UI Historic</vt:lpstr>
      <vt:lpstr>Wingdings</vt:lpstr>
      <vt:lpstr>AccentBoxVTI</vt:lpstr>
      <vt:lpstr>HOUSING PROPERTY DATA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RAW MASTER DATA </vt:lpstr>
      <vt:lpstr>PowerPoint Presentation</vt:lpstr>
      <vt:lpstr>Data Exploration into SQL</vt:lpstr>
      <vt:lpstr>PowerPoint Presentation</vt:lpstr>
      <vt:lpstr>PowerPoint Presentation</vt:lpstr>
      <vt:lpstr>(2)------PROPERTY COUNT BY FLOOR ANALYSIS   select Floors_Status, count(*) AS FLOOR_COUNT FROM housing group by Floors_Status;   </vt:lpstr>
      <vt:lpstr>(3)------waterfront property count analysis   select Waterfront_Status,count(*) AS WATERFRONT_COUNT FROM housing group by Waterfront_Status; </vt:lpstr>
      <vt:lpstr>(4)-----properties which are renovated or not   select Renovated_Status,count(*) AS RENOVATED_COUNT FROM housing group by Renovated_Status; </vt:lpstr>
      <vt:lpstr>(5)------PROPERTY CONDITION ANALYSIS   SELECT Condition_Status, count(*) AS CONDITION_COUNT from housing group by Condition_Status;   </vt:lpstr>
      <vt:lpstr>(6)-----Properties built by year   select Year_built, count(*) AS PROPERTIES_YEARBUILT from housing group by Year_built order by Year_built ASC;   </vt:lpstr>
      <vt:lpstr>(7)-----location-wise property count and Price analysis   SELECT Property_location, COUNT(*) as property_count, AVG(Price) as avg_price FROM housing GROUP BY Property_location; </vt:lpstr>
      <vt:lpstr>(8)---KPI AVERAGE PROPERTY AGE   SELECT AVG(2023 - Year_built) AS avg_property_age from housing;   </vt:lpstr>
      <vt:lpstr>(9)-----Waterfront property price analysis   SELECT Waterfront_Status, MIN(price) as min_price, MAX(price) as max_price, AVG(price) as avg_price FROM housing GROUP BY "Waterfront_Status";     </vt:lpstr>
      <vt:lpstr>(10)-----PROPERTY PRICE TRENDS OVER THE YEARS   SELECT Year_built as construction_year, AVG(price) as avg_price FROM housing GROUP BY Year_built ORDER BY construction_year;   </vt:lpstr>
      <vt:lpstr>(11)----BEDROOM STATUS PROPERTY PRICE ANALYSIS   SELECT Bedroom_Status, AVG(price) as avg_price from housing group by Bedroom_Status ORDER BY Bedroom_Status;     </vt:lpstr>
      <vt:lpstr>(12)-----KPI AVERAGE PROPERTY PRICE   select AVG(price) as AVG_PRICE from housing;   </vt:lpstr>
      <vt:lpstr>(13)----KPI TOTAL PROPERTIES   SELECT COUNT(*)as TOTAL_PROPERTIES FROM housing; </vt:lpstr>
      <vt:lpstr>DATA LOADING</vt:lpstr>
      <vt:lpstr>DATA VISUALIZATION</vt:lpstr>
      <vt:lpstr>Tableau Visualizations</vt:lpstr>
      <vt:lpstr>      Here in this stacked bar chart, we are analyzing the count of types of properties we have in our data.  The majority of properties are 1 and 2 bedrooms, with a significant number of 1.5 and 3 bedrooms. </vt:lpstr>
      <vt:lpstr>Here in this stacked bar chart, we are analyzing the Floors contained in the properties. Most properties have 1 or 2 floors, with a smaller number having 3 floors. </vt:lpstr>
      <vt:lpstr>Here we are highlighting KPI’s:</vt:lpstr>
      <vt:lpstr>In this dual combination, we are analyzing properties built over the years. Properties were primarily built in the 2000s and 2010s, with a few exceptions in the 2017 and 2018.  There's a need for a focus on newer properties as construction declined in recent years. </vt:lpstr>
      <vt:lpstr> In this tree maps, we are representing prices according to bedrooms. Properties with 2.5 bedrooms have the highest average price. Pricing varies based on the number of bedrooms. </vt:lpstr>
      <vt:lpstr> In this packed bubbles chart, we are analyzing the location wise price of properties. Property prices vary by location, with Georgia and Hawaii having higher average prices. Location plays a crucial role in property pricing. </vt:lpstr>
      <vt:lpstr>In this line graph we are analyzing the most important point like Price of the properties change over the Years.  Property prices have fluctuated over the years, with potential investment opportunities in specific years. </vt:lpstr>
      <vt:lpstr>Some more KPI’s:</vt:lpstr>
      <vt:lpstr>PowerPoint Presentation</vt:lpstr>
      <vt:lpstr>PowerPoint Presentation</vt:lpstr>
      <vt:lpstr>CONCLUSION</vt:lpstr>
      <vt:lpstr>INSIGHTS</vt:lpstr>
      <vt:lpstr>PowerPoint Presentation</vt:lpstr>
      <vt:lpstr>Renovation Status: A substantial number of properties have been renovated, suggesting a market for renovated homes.  Location-wise Insights: Property prices vary by location, with Georgia and Hawaii having higher average prices. Location plays a crucial role in property pricing.  Bedroom-wise Analysis: Properties with 2.5 bedrooms have the highest average price. Pricing varies based on the number of bedrooms.  Average Property Age: The average property age is 12.5 years, indicating a relatively newer property market. </vt:lpstr>
      <vt:lpstr>Price Insights: The average property price is ₹571,284. Renovated properties have a slightly higher average price compared to non-renovated properties.  Waterfront vs. Non-Waterfront: Waterfront properties have significantly higher prices compared to non-waterfront properties.  Price Trends Over the Years: Property prices have fluctuated over the years, with potential investment opportunities in specific years.     These conclusions provide valuable insights for decision making in real estate investment, property development, and market analysis. Consider these findings when making decisions related to property investment, renovation, and location selection.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PROPERTY DATA MANAGEMENT</dc:title>
  <dc:creator>Abdul Rahim</dc:creator>
  <cp:lastModifiedBy>Abdul Rahim</cp:lastModifiedBy>
  <cp:revision>5</cp:revision>
  <dcterms:created xsi:type="dcterms:W3CDTF">2023-11-03T11:09:51Z</dcterms:created>
  <dcterms:modified xsi:type="dcterms:W3CDTF">2023-11-05T10:16:08Z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2023-11-03T11:40:57Z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4d75376b-c312-4c79-a975-c95c2cf6cb84</vt:lpwstr>
  </property>
  <property fmtid="{D5CDD505-2E9C-101B-9397-08002B2CF9AE}" pid="7" name="MSIP_Label_defa4170-0d19-0005-0004-bc88714345d2_ActionId">
    <vt:lpwstr>cfdb223c-108e-4cd4-9ccd-37ee362efbb5</vt:lpwstr>
  </property>
  <property fmtid="{D5CDD505-2E9C-101B-9397-08002B2CF9AE}" pid="8" name="MSIP_Label_defa4170-0d19-0005-0004-bc88714345d2_ContentBits">
    <vt:lpwstr>0</vt:lpwstr>
  </property>
</Properties>
</file>